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73" r:id="rId10"/>
    <p:sldId id="265"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4660"/>
  </p:normalViewPr>
  <p:slideViewPr>
    <p:cSldViewPr snapToGrid="0">
      <p:cViewPr varScale="1">
        <p:scale>
          <a:sx n="67" d="100"/>
          <a:sy n="67" d="100"/>
        </p:scale>
        <p:origin x="51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317B89-DFD2-437B-A925-6C7C216AFE05}" type="doc">
      <dgm:prSet loTypeId="urn:microsoft.com/office/officeart/2018/2/layout/IconLabelDescriptionList" loCatId="icon" qsTypeId="urn:microsoft.com/office/officeart/2005/8/quickstyle/simple1" qsCatId="simple" csTypeId="urn:microsoft.com/office/officeart/2018/5/colors/Iconchunking_neutralbg_accent3_2" csCatId="accent3" phldr="1"/>
      <dgm:spPr/>
      <dgm:t>
        <a:bodyPr/>
        <a:lstStyle/>
        <a:p>
          <a:endParaRPr lang="en-US"/>
        </a:p>
      </dgm:t>
    </dgm:pt>
    <dgm:pt modelId="{53EFD459-F270-421D-B06A-F7D69E00B67B}">
      <dgm:prSet/>
      <dgm:spPr/>
      <dgm:t>
        <a:bodyPr/>
        <a:lstStyle/>
        <a:p>
          <a:pPr>
            <a:lnSpc>
              <a:spcPct val="100000"/>
            </a:lnSpc>
            <a:defRPr b="1"/>
          </a:pPr>
          <a:r>
            <a:rPr lang="en-IN"/>
            <a:t>Technologies Used- </a:t>
          </a:r>
          <a:endParaRPr lang="en-US"/>
        </a:p>
      </dgm:t>
    </dgm:pt>
    <dgm:pt modelId="{EF0FA7E8-5E30-4558-BA03-4AB666681922}" type="parTrans" cxnId="{3B4C0501-8AF6-469B-93C7-5BEA40C2A843}">
      <dgm:prSet/>
      <dgm:spPr/>
      <dgm:t>
        <a:bodyPr/>
        <a:lstStyle/>
        <a:p>
          <a:endParaRPr lang="en-US"/>
        </a:p>
      </dgm:t>
    </dgm:pt>
    <dgm:pt modelId="{AE787DD8-6843-435E-AFFC-4EFB3336615B}" type="sibTrans" cxnId="{3B4C0501-8AF6-469B-93C7-5BEA40C2A843}">
      <dgm:prSet/>
      <dgm:spPr/>
      <dgm:t>
        <a:bodyPr/>
        <a:lstStyle/>
        <a:p>
          <a:endParaRPr lang="en-US"/>
        </a:p>
      </dgm:t>
    </dgm:pt>
    <dgm:pt modelId="{379C4E17-04E6-4580-818F-0649963EDB50}">
      <dgm:prSet/>
      <dgm:spPr/>
      <dgm:t>
        <a:bodyPr/>
        <a:lstStyle/>
        <a:p>
          <a:pPr>
            <a:lnSpc>
              <a:spcPct val="100000"/>
            </a:lnSpc>
          </a:pPr>
          <a:r>
            <a:rPr lang="en-IN"/>
            <a:t>Java - used in backend logic and validations.</a:t>
          </a:r>
          <a:endParaRPr lang="en-US"/>
        </a:p>
      </dgm:t>
    </dgm:pt>
    <dgm:pt modelId="{117D4F6B-4472-49F7-9FA1-A79DEDE11225}" type="parTrans" cxnId="{77D4BC1A-A26C-46D6-BCD7-55365A123C7D}">
      <dgm:prSet/>
      <dgm:spPr/>
      <dgm:t>
        <a:bodyPr/>
        <a:lstStyle/>
        <a:p>
          <a:endParaRPr lang="en-US"/>
        </a:p>
      </dgm:t>
    </dgm:pt>
    <dgm:pt modelId="{929E8F6F-247A-48AC-BA24-1212709DB419}" type="sibTrans" cxnId="{77D4BC1A-A26C-46D6-BCD7-55365A123C7D}">
      <dgm:prSet/>
      <dgm:spPr/>
      <dgm:t>
        <a:bodyPr/>
        <a:lstStyle/>
        <a:p>
          <a:endParaRPr lang="en-US"/>
        </a:p>
      </dgm:t>
    </dgm:pt>
    <dgm:pt modelId="{5DD1345F-4EB4-475C-BD05-D4948BA16C8D}">
      <dgm:prSet/>
      <dgm:spPr/>
      <dgm:t>
        <a:bodyPr/>
        <a:lstStyle/>
        <a:p>
          <a:pPr>
            <a:lnSpc>
              <a:spcPct val="100000"/>
            </a:lnSpc>
          </a:pPr>
          <a:r>
            <a:rPr lang="en-IN"/>
            <a:t>Spring Boot - for making RESTful API’s.</a:t>
          </a:r>
          <a:endParaRPr lang="en-US"/>
        </a:p>
      </dgm:t>
    </dgm:pt>
    <dgm:pt modelId="{A7C4AA17-C28A-4E4F-B092-640C0F56A040}" type="parTrans" cxnId="{9098AEBC-D588-4D6F-944F-8C33D36A46CD}">
      <dgm:prSet/>
      <dgm:spPr/>
      <dgm:t>
        <a:bodyPr/>
        <a:lstStyle/>
        <a:p>
          <a:endParaRPr lang="en-US"/>
        </a:p>
      </dgm:t>
    </dgm:pt>
    <dgm:pt modelId="{B750661F-E30C-4BE6-AFAA-591ADB8E422B}" type="sibTrans" cxnId="{9098AEBC-D588-4D6F-944F-8C33D36A46CD}">
      <dgm:prSet/>
      <dgm:spPr/>
      <dgm:t>
        <a:bodyPr/>
        <a:lstStyle/>
        <a:p>
          <a:endParaRPr lang="en-US"/>
        </a:p>
      </dgm:t>
    </dgm:pt>
    <dgm:pt modelId="{007E6AFA-9D3D-40BD-A6F2-26776DB9BE3C}">
      <dgm:prSet/>
      <dgm:spPr/>
      <dgm:t>
        <a:bodyPr/>
        <a:lstStyle/>
        <a:p>
          <a:pPr>
            <a:lnSpc>
              <a:spcPct val="100000"/>
            </a:lnSpc>
          </a:pPr>
          <a:r>
            <a:rPr lang="en-IN"/>
            <a:t>Postgres Database - for storing all data.</a:t>
          </a:r>
          <a:endParaRPr lang="en-US"/>
        </a:p>
      </dgm:t>
    </dgm:pt>
    <dgm:pt modelId="{DFEDEFD6-2CAD-4F31-B248-60B3EED40081}" type="parTrans" cxnId="{B33DFFF2-3D73-4776-9D6C-7CE1F44832DA}">
      <dgm:prSet/>
      <dgm:spPr/>
      <dgm:t>
        <a:bodyPr/>
        <a:lstStyle/>
        <a:p>
          <a:endParaRPr lang="en-US"/>
        </a:p>
      </dgm:t>
    </dgm:pt>
    <dgm:pt modelId="{9CC79054-91A3-4844-ACDE-9D7F6E766FBF}" type="sibTrans" cxnId="{B33DFFF2-3D73-4776-9D6C-7CE1F44832DA}">
      <dgm:prSet/>
      <dgm:spPr/>
      <dgm:t>
        <a:bodyPr/>
        <a:lstStyle/>
        <a:p>
          <a:endParaRPr lang="en-US"/>
        </a:p>
      </dgm:t>
    </dgm:pt>
    <dgm:pt modelId="{44E3E910-CCBD-4B37-90CD-1020BAE32E4E}">
      <dgm:prSet/>
      <dgm:spPr/>
      <dgm:t>
        <a:bodyPr/>
        <a:lstStyle/>
        <a:p>
          <a:pPr>
            <a:lnSpc>
              <a:spcPct val="100000"/>
            </a:lnSpc>
          </a:pPr>
          <a:r>
            <a:rPr lang="en-IN"/>
            <a:t>Angular - for building frontend UI of web application.</a:t>
          </a:r>
          <a:endParaRPr lang="en-US"/>
        </a:p>
      </dgm:t>
    </dgm:pt>
    <dgm:pt modelId="{A2E442F2-F144-4274-9284-DBA324411D1E}" type="parTrans" cxnId="{DA8A3EE5-05FF-46BC-9251-C23B707BE20D}">
      <dgm:prSet/>
      <dgm:spPr/>
      <dgm:t>
        <a:bodyPr/>
        <a:lstStyle/>
        <a:p>
          <a:endParaRPr lang="en-US"/>
        </a:p>
      </dgm:t>
    </dgm:pt>
    <dgm:pt modelId="{B2FFDA70-9924-415B-A4B3-A6AFC8773BEC}" type="sibTrans" cxnId="{DA8A3EE5-05FF-46BC-9251-C23B707BE20D}">
      <dgm:prSet/>
      <dgm:spPr/>
      <dgm:t>
        <a:bodyPr/>
        <a:lstStyle/>
        <a:p>
          <a:endParaRPr lang="en-US"/>
        </a:p>
      </dgm:t>
    </dgm:pt>
    <dgm:pt modelId="{6E3AB1D4-8490-46EC-8243-F1EFB76EEFF0}">
      <dgm:prSet/>
      <dgm:spPr/>
      <dgm:t>
        <a:bodyPr/>
        <a:lstStyle/>
        <a:p>
          <a:pPr>
            <a:lnSpc>
              <a:spcPct val="100000"/>
            </a:lnSpc>
          </a:pPr>
          <a:r>
            <a:rPr lang="en-IN"/>
            <a:t>Bootstrap - CSS styling framework.</a:t>
          </a:r>
          <a:endParaRPr lang="en-US"/>
        </a:p>
      </dgm:t>
    </dgm:pt>
    <dgm:pt modelId="{4D65CC3D-2251-4384-86BD-C4D9C03B52D0}" type="parTrans" cxnId="{D501AE5B-889F-4639-83BB-92B31D33E008}">
      <dgm:prSet/>
      <dgm:spPr/>
      <dgm:t>
        <a:bodyPr/>
        <a:lstStyle/>
        <a:p>
          <a:endParaRPr lang="en-US"/>
        </a:p>
      </dgm:t>
    </dgm:pt>
    <dgm:pt modelId="{282A1C3F-43C6-4AA9-8FF5-6488B37905F9}" type="sibTrans" cxnId="{D501AE5B-889F-4639-83BB-92B31D33E008}">
      <dgm:prSet/>
      <dgm:spPr/>
      <dgm:t>
        <a:bodyPr/>
        <a:lstStyle/>
        <a:p>
          <a:endParaRPr lang="en-US"/>
        </a:p>
      </dgm:t>
    </dgm:pt>
    <dgm:pt modelId="{0D46DD72-94AE-45D9-9F14-07D70C0EBFD1}">
      <dgm:prSet/>
      <dgm:spPr/>
      <dgm:t>
        <a:bodyPr/>
        <a:lstStyle/>
        <a:p>
          <a:pPr>
            <a:lnSpc>
              <a:spcPct val="100000"/>
            </a:lnSpc>
            <a:defRPr b="1"/>
          </a:pPr>
          <a:r>
            <a:rPr lang="en-IN"/>
            <a:t>Tools Used -</a:t>
          </a:r>
          <a:endParaRPr lang="en-US"/>
        </a:p>
      </dgm:t>
    </dgm:pt>
    <dgm:pt modelId="{EC339277-6DD0-4B3B-9A46-906EC864709E}" type="parTrans" cxnId="{392EF803-36EF-4AE9-85EE-B6B697D96DB3}">
      <dgm:prSet/>
      <dgm:spPr/>
      <dgm:t>
        <a:bodyPr/>
        <a:lstStyle/>
        <a:p>
          <a:endParaRPr lang="en-US"/>
        </a:p>
      </dgm:t>
    </dgm:pt>
    <dgm:pt modelId="{E071067D-5308-4C64-B285-178458FFCDE7}" type="sibTrans" cxnId="{392EF803-36EF-4AE9-85EE-B6B697D96DB3}">
      <dgm:prSet/>
      <dgm:spPr/>
      <dgm:t>
        <a:bodyPr/>
        <a:lstStyle/>
        <a:p>
          <a:endParaRPr lang="en-US"/>
        </a:p>
      </dgm:t>
    </dgm:pt>
    <dgm:pt modelId="{D5ABC093-E757-47B4-8BBC-46DF64E3131B}">
      <dgm:prSet/>
      <dgm:spPr/>
      <dgm:t>
        <a:bodyPr/>
        <a:lstStyle/>
        <a:p>
          <a:pPr>
            <a:lnSpc>
              <a:spcPct val="100000"/>
            </a:lnSpc>
          </a:pPr>
          <a:r>
            <a:rPr lang="en-IN"/>
            <a:t>Gradle - build tool.</a:t>
          </a:r>
          <a:endParaRPr lang="en-US"/>
        </a:p>
      </dgm:t>
    </dgm:pt>
    <dgm:pt modelId="{2F4618AF-0F03-45F5-8155-5199FF4ABD34}" type="parTrans" cxnId="{5E8C5312-236B-4CB1-A99E-880EDB7C6A5B}">
      <dgm:prSet/>
      <dgm:spPr/>
      <dgm:t>
        <a:bodyPr/>
        <a:lstStyle/>
        <a:p>
          <a:endParaRPr lang="en-US"/>
        </a:p>
      </dgm:t>
    </dgm:pt>
    <dgm:pt modelId="{DB12775A-5424-4650-99C0-0D8E52AE699A}" type="sibTrans" cxnId="{5E8C5312-236B-4CB1-A99E-880EDB7C6A5B}">
      <dgm:prSet/>
      <dgm:spPr/>
      <dgm:t>
        <a:bodyPr/>
        <a:lstStyle/>
        <a:p>
          <a:endParaRPr lang="en-US"/>
        </a:p>
      </dgm:t>
    </dgm:pt>
    <dgm:pt modelId="{BBE6EEB4-D51C-441C-BAAD-EDF856184CDE}">
      <dgm:prSet/>
      <dgm:spPr/>
      <dgm:t>
        <a:bodyPr/>
        <a:lstStyle/>
        <a:p>
          <a:pPr>
            <a:lnSpc>
              <a:spcPct val="100000"/>
            </a:lnSpc>
          </a:pPr>
          <a:r>
            <a:rPr lang="en-IN"/>
            <a:t>PgAdmin - for visualising postgres database</a:t>
          </a:r>
          <a:endParaRPr lang="en-US"/>
        </a:p>
      </dgm:t>
    </dgm:pt>
    <dgm:pt modelId="{5A3BF7A2-18D8-454C-9520-75A75E9D0292}" type="parTrans" cxnId="{FDBC464C-8175-4643-97CC-431FF6F57E56}">
      <dgm:prSet/>
      <dgm:spPr/>
      <dgm:t>
        <a:bodyPr/>
        <a:lstStyle/>
        <a:p>
          <a:endParaRPr lang="en-US"/>
        </a:p>
      </dgm:t>
    </dgm:pt>
    <dgm:pt modelId="{94AF945B-3C0F-4709-A98C-157D7717A893}" type="sibTrans" cxnId="{FDBC464C-8175-4643-97CC-431FF6F57E56}">
      <dgm:prSet/>
      <dgm:spPr/>
      <dgm:t>
        <a:bodyPr/>
        <a:lstStyle/>
        <a:p>
          <a:endParaRPr lang="en-US"/>
        </a:p>
      </dgm:t>
    </dgm:pt>
    <dgm:pt modelId="{F9D9CB90-1E84-41EB-95AA-0FC5493B7204}">
      <dgm:prSet/>
      <dgm:spPr/>
      <dgm:t>
        <a:bodyPr/>
        <a:lstStyle/>
        <a:p>
          <a:pPr>
            <a:lnSpc>
              <a:spcPct val="100000"/>
            </a:lnSpc>
          </a:pPr>
          <a:r>
            <a:rPr lang="en-IN"/>
            <a:t>Git - Version control system</a:t>
          </a:r>
          <a:endParaRPr lang="en-US"/>
        </a:p>
      </dgm:t>
    </dgm:pt>
    <dgm:pt modelId="{EC748B4D-BF7F-4721-B4D7-DFA09CCA46FC}" type="parTrans" cxnId="{DD10245A-C67F-4D42-8651-5223FAD96D0D}">
      <dgm:prSet/>
      <dgm:spPr/>
      <dgm:t>
        <a:bodyPr/>
        <a:lstStyle/>
        <a:p>
          <a:endParaRPr lang="en-US"/>
        </a:p>
      </dgm:t>
    </dgm:pt>
    <dgm:pt modelId="{B1BE8293-33EE-4F9F-AA6E-FE5F33C8E913}" type="sibTrans" cxnId="{DD10245A-C67F-4D42-8651-5223FAD96D0D}">
      <dgm:prSet/>
      <dgm:spPr/>
      <dgm:t>
        <a:bodyPr/>
        <a:lstStyle/>
        <a:p>
          <a:endParaRPr lang="en-US"/>
        </a:p>
      </dgm:t>
    </dgm:pt>
    <dgm:pt modelId="{C361EAFE-317C-47CD-8886-B87AAE0A624B}">
      <dgm:prSet/>
      <dgm:spPr/>
      <dgm:t>
        <a:bodyPr/>
        <a:lstStyle/>
        <a:p>
          <a:pPr>
            <a:lnSpc>
              <a:spcPct val="100000"/>
            </a:lnSpc>
          </a:pPr>
          <a:r>
            <a:rPr lang="en-IN"/>
            <a:t>VsCode - IDE   </a:t>
          </a:r>
          <a:endParaRPr lang="en-US"/>
        </a:p>
      </dgm:t>
    </dgm:pt>
    <dgm:pt modelId="{C28B263B-B774-4786-A72C-EC030CEB9FB4}" type="parTrans" cxnId="{876C5F7A-157C-4AD1-AB41-093F691FCE3D}">
      <dgm:prSet/>
      <dgm:spPr/>
      <dgm:t>
        <a:bodyPr/>
        <a:lstStyle/>
        <a:p>
          <a:endParaRPr lang="en-US"/>
        </a:p>
      </dgm:t>
    </dgm:pt>
    <dgm:pt modelId="{49B8F05D-5F57-4204-BD83-EDCC60019662}" type="sibTrans" cxnId="{876C5F7A-157C-4AD1-AB41-093F691FCE3D}">
      <dgm:prSet/>
      <dgm:spPr/>
      <dgm:t>
        <a:bodyPr/>
        <a:lstStyle/>
        <a:p>
          <a:endParaRPr lang="en-US"/>
        </a:p>
      </dgm:t>
    </dgm:pt>
    <dgm:pt modelId="{1C25A35D-0FFA-40D0-9AF4-8D6F1DC7D1BE}" type="pres">
      <dgm:prSet presAssocID="{45317B89-DFD2-437B-A925-6C7C216AFE05}" presName="root" presStyleCnt="0">
        <dgm:presLayoutVars>
          <dgm:dir/>
          <dgm:resizeHandles val="exact"/>
        </dgm:presLayoutVars>
      </dgm:prSet>
      <dgm:spPr/>
    </dgm:pt>
    <dgm:pt modelId="{1BA4509B-EE1A-4ED0-9A89-B61A360F7B1A}" type="pres">
      <dgm:prSet presAssocID="{53EFD459-F270-421D-B06A-F7D69E00B67B}" presName="compNode" presStyleCnt="0"/>
      <dgm:spPr/>
    </dgm:pt>
    <dgm:pt modelId="{6EA0D742-F4D7-463A-B22A-596AE0666C5C}" type="pres">
      <dgm:prSet presAssocID="{53EFD459-F270-421D-B06A-F7D69E00B67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54FDCFBA-DE12-4250-B6C4-EE8593475939}" type="pres">
      <dgm:prSet presAssocID="{53EFD459-F270-421D-B06A-F7D69E00B67B}" presName="iconSpace" presStyleCnt="0"/>
      <dgm:spPr/>
    </dgm:pt>
    <dgm:pt modelId="{D8C65F7C-AE49-478B-92C9-575CEE45D487}" type="pres">
      <dgm:prSet presAssocID="{53EFD459-F270-421D-B06A-F7D69E00B67B}" presName="parTx" presStyleLbl="revTx" presStyleIdx="0" presStyleCnt="4">
        <dgm:presLayoutVars>
          <dgm:chMax val="0"/>
          <dgm:chPref val="0"/>
        </dgm:presLayoutVars>
      </dgm:prSet>
      <dgm:spPr/>
    </dgm:pt>
    <dgm:pt modelId="{51EDFA02-F1AB-49CC-AB80-1C53B8A49D0E}" type="pres">
      <dgm:prSet presAssocID="{53EFD459-F270-421D-B06A-F7D69E00B67B}" presName="txSpace" presStyleCnt="0"/>
      <dgm:spPr/>
    </dgm:pt>
    <dgm:pt modelId="{920A0CB8-8EA7-48CC-92E3-4A69971D1CF9}" type="pres">
      <dgm:prSet presAssocID="{53EFD459-F270-421D-B06A-F7D69E00B67B}" presName="desTx" presStyleLbl="revTx" presStyleIdx="1" presStyleCnt="4">
        <dgm:presLayoutVars/>
      </dgm:prSet>
      <dgm:spPr/>
    </dgm:pt>
    <dgm:pt modelId="{A9A6A4D9-6407-46FA-A719-77A66C95BC4C}" type="pres">
      <dgm:prSet presAssocID="{AE787DD8-6843-435E-AFFC-4EFB3336615B}" presName="sibTrans" presStyleCnt="0"/>
      <dgm:spPr/>
    </dgm:pt>
    <dgm:pt modelId="{AD2F87A9-CD71-476D-A046-24B1CFFE44DE}" type="pres">
      <dgm:prSet presAssocID="{0D46DD72-94AE-45D9-9F14-07D70C0EBFD1}" presName="compNode" presStyleCnt="0"/>
      <dgm:spPr/>
    </dgm:pt>
    <dgm:pt modelId="{5EB448F1-2C98-4152-BB79-56E5BBD7AA7A}" type="pres">
      <dgm:prSet presAssocID="{0D46DD72-94AE-45D9-9F14-07D70C0EBFD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ED774AE9-80AB-4FEF-81D6-7D659C458CF5}" type="pres">
      <dgm:prSet presAssocID="{0D46DD72-94AE-45D9-9F14-07D70C0EBFD1}" presName="iconSpace" presStyleCnt="0"/>
      <dgm:spPr/>
    </dgm:pt>
    <dgm:pt modelId="{02225634-23F8-4824-80A0-03B20407E1E0}" type="pres">
      <dgm:prSet presAssocID="{0D46DD72-94AE-45D9-9F14-07D70C0EBFD1}" presName="parTx" presStyleLbl="revTx" presStyleIdx="2" presStyleCnt="4">
        <dgm:presLayoutVars>
          <dgm:chMax val="0"/>
          <dgm:chPref val="0"/>
        </dgm:presLayoutVars>
      </dgm:prSet>
      <dgm:spPr/>
    </dgm:pt>
    <dgm:pt modelId="{C7F8BCED-ED4E-4CEF-AD31-7B1A36AF4888}" type="pres">
      <dgm:prSet presAssocID="{0D46DD72-94AE-45D9-9F14-07D70C0EBFD1}" presName="txSpace" presStyleCnt="0"/>
      <dgm:spPr/>
    </dgm:pt>
    <dgm:pt modelId="{E2EB7680-23E9-4972-9580-BF13E001D123}" type="pres">
      <dgm:prSet presAssocID="{0D46DD72-94AE-45D9-9F14-07D70C0EBFD1}" presName="desTx" presStyleLbl="revTx" presStyleIdx="3" presStyleCnt="4">
        <dgm:presLayoutVars/>
      </dgm:prSet>
      <dgm:spPr/>
    </dgm:pt>
  </dgm:ptLst>
  <dgm:cxnLst>
    <dgm:cxn modelId="{3B4C0501-8AF6-469B-93C7-5BEA40C2A843}" srcId="{45317B89-DFD2-437B-A925-6C7C216AFE05}" destId="{53EFD459-F270-421D-B06A-F7D69E00B67B}" srcOrd="0" destOrd="0" parTransId="{EF0FA7E8-5E30-4558-BA03-4AB666681922}" sibTransId="{AE787DD8-6843-435E-AFFC-4EFB3336615B}"/>
    <dgm:cxn modelId="{392EF803-36EF-4AE9-85EE-B6B697D96DB3}" srcId="{45317B89-DFD2-437B-A925-6C7C216AFE05}" destId="{0D46DD72-94AE-45D9-9F14-07D70C0EBFD1}" srcOrd="1" destOrd="0" parTransId="{EC339277-6DD0-4B3B-9A46-906EC864709E}" sibTransId="{E071067D-5308-4C64-B285-178458FFCDE7}"/>
    <dgm:cxn modelId="{16E4FD08-364A-4001-B763-FDD6A4F28711}" type="presOf" srcId="{5DD1345F-4EB4-475C-BD05-D4948BA16C8D}" destId="{920A0CB8-8EA7-48CC-92E3-4A69971D1CF9}" srcOrd="0" destOrd="1" presId="urn:microsoft.com/office/officeart/2018/2/layout/IconLabelDescriptionList"/>
    <dgm:cxn modelId="{5E8C5312-236B-4CB1-A99E-880EDB7C6A5B}" srcId="{0D46DD72-94AE-45D9-9F14-07D70C0EBFD1}" destId="{D5ABC093-E757-47B4-8BBC-46DF64E3131B}" srcOrd="0" destOrd="0" parTransId="{2F4618AF-0F03-45F5-8155-5199FF4ABD34}" sibTransId="{DB12775A-5424-4650-99C0-0D8E52AE699A}"/>
    <dgm:cxn modelId="{77D4BC1A-A26C-46D6-BCD7-55365A123C7D}" srcId="{53EFD459-F270-421D-B06A-F7D69E00B67B}" destId="{379C4E17-04E6-4580-818F-0649963EDB50}" srcOrd="0" destOrd="0" parTransId="{117D4F6B-4472-49F7-9FA1-A79DEDE11225}" sibTransId="{929E8F6F-247A-48AC-BA24-1212709DB419}"/>
    <dgm:cxn modelId="{5D38043F-C289-4EEC-B0F3-8D54EA70DD9D}" type="presOf" srcId="{007E6AFA-9D3D-40BD-A6F2-26776DB9BE3C}" destId="{920A0CB8-8EA7-48CC-92E3-4A69971D1CF9}" srcOrd="0" destOrd="2" presId="urn:microsoft.com/office/officeart/2018/2/layout/IconLabelDescriptionList"/>
    <dgm:cxn modelId="{D501AE5B-889F-4639-83BB-92B31D33E008}" srcId="{53EFD459-F270-421D-B06A-F7D69E00B67B}" destId="{6E3AB1D4-8490-46EC-8243-F1EFB76EEFF0}" srcOrd="4" destOrd="0" parTransId="{4D65CC3D-2251-4384-86BD-C4D9C03B52D0}" sibTransId="{282A1C3F-43C6-4AA9-8FF5-6488B37905F9}"/>
    <dgm:cxn modelId="{FDBC464C-8175-4643-97CC-431FF6F57E56}" srcId="{0D46DD72-94AE-45D9-9F14-07D70C0EBFD1}" destId="{BBE6EEB4-D51C-441C-BAAD-EDF856184CDE}" srcOrd="1" destOrd="0" parTransId="{5A3BF7A2-18D8-454C-9520-75A75E9D0292}" sibTransId="{94AF945B-3C0F-4709-A98C-157D7717A893}"/>
    <dgm:cxn modelId="{A445CF57-7345-44A0-9075-80D3C1272CDA}" type="presOf" srcId="{0D46DD72-94AE-45D9-9F14-07D70C0EBFD1}" destId="{02225634-23F8-4824-80A0-03B20407E1E0}" srcOrd="0" destOrd="0" presId="urn:microsoft.com/office/officeart/2018/2/layout/IconLabelDescriptionList"/>
    <dgm:cxn modelId="{DD10245A-C67F-4D42-8651-5223FAD96D0D}" srcId="{0D46DD72-94AE-45D9-9F14-07D70C0EBFD1}" destId="{F9D9CB90-1E84-41EB-95AA-0FC5493B7204}" srcOrd="2" destOrd="0" parTransId="{EC748B4D-BF7F-4721-B4D7-DFA09CCA46FC}" sibTransId="{B1BE8293-33EE-4F9F-AA6E-FE5F33C8E913}"/>
    <dgm:cxn modelId="{876C5F7A-157C-4AD1-AB41-093F691FCE3D}" srcId="{0D46DD72-94AE-45D9-9F14-07D70C0EBFD1}" destId="{C361EAFE-317C-47CD-8886-B87AAE0A624B}" srcOrd="3" destOrd="0" parTransId="{C28B263B-B774-4786-A72C-EC030CEB9FB4}" sibTransId="{49B8F05D-5F57-4204-BD83-EDCC60019662}"/>
    <dgm:cxn modelId="{F1CEE27C-10F1-4E0A-961E-6132347D8B2C}" type="presOf" srcId="{53EFD459-F270-421D-B06A-F7D69E00B67B}" destId="{D8C65F7C-AE49-478B-92C9-575CEE45D487}" srcOrd="0" destOrd="0" presId="urn:microsoft.com/office/officeart/2018/2/layout/IconLabelDescriptionList"/>
    <dgm:cxn modelId="{C7FBCD99-0B81-40F1-AD90-572457D91DAC}" type="presOf" srcId="{BBE6EEB4-D51C-441C-BAAD-EDF856184CDE}" destId="{E2EB7680-23E9-4972-9580-BF13E001D123}" srcOrd="0" destOrd="1" presId="urn:microsoft.com/office/officeart/2018/2/layout/IconLabelDescriptionList"/>
    <dgm:cxn modelId="{7C82EA9F-5354-4B0C-B03B-0AF0B335740D}" type="presOf" srcId="{6E3AB1D4-8490-46EC-8243-F1EFB76EEFF0}" destId="{920A0CB8-8EA7-48CC-92E3-4A69971D1CF9}" srcOrd="0" destOrd="4" presId="urn:microsoft.com/office/officeart/2018/2/layout/IconLabelDescriptionList"/>
    <dgm:cxn modelId="{485216A6-8188-4FF8-9392-EAF1E521BEAE}" type="presOf" srcId="{D5ABC093-E757-47B4-8BBC-46DF64E3131B}" destId="{E2EB7680-23E9-4972-9580-BF13E001D123}" srcOrd="0" destOrd="0" presId="urn:microsoft.com/office/officeart/2018/2/layout/IconLabelDescriptionList"/>
    <dgm:cxn modelId="{9098AEBC-D588-4D6F-944F-8C33D36A46CD}" srcId="{53EFD459-F270-421D-B06A-F7D69E00B67B}" destId="{5DD1345F-4EB4-475C-BD05-D4948BA16C8D}" srcOrd="1" destOrd="0" parTransId="{A7C4AA17-C28A-4E4F-B092-640C0F56A040}" sibTransId="{B750661F-E30C-4BE6-AFAA-591ADB8E422B}"/>
    <dgm:cxn modelId="{98C0EFDB-9214-4CB4-AD1D-180A89776519}" type="presOf" srcId="{44E3E910-CCBD-4B37-90CD-1020BAE32E4E}" destId="{920A0CB8-8EA7-48CC-92E3-4A69971D1CF9}" srcOrd="0" destOrd="3" presId="urn:microsoft.com/office/officeart/2018/2/layout/IconLabelDescriptionList"/>
    <dgm:cxn modelId="{16379DDC-5465-4C5C-BAA0-E5496E606336}" type="presOf" srcId="{379C4E17-04E6-4580-818F-0649963EDB50}" destId="{920A0CB8-8EA7-48CC-92E3-4A69971D1CF9}" srcOrd="0" destOrd="0" presId="urn:microsoft.com/office/officeart/2018/2/layout/IconLabelDescriptionList"/>
    <dgm:cxn modelId="{F0C8E3E2-D7F4-4199-8E8F-8FB1FD6638E6}" type="presOf" srcId="{C361EAFE-317C-47CD-8886-B87AAE0A624B}" destId="{E2EB7680-23E9-4972-9580-BF13E001D123}" srcOrd="0" destOrd="3" presId="urn:microsoft.com/office/officeart/2018/2/layout/IconLabelDescriptionList"/>
    <dgm:cxn modelId="{DA8A3EE5-05FF-46BC-9251-C23B707BE20D}" srcId="{53EFD459-F270-421D-B06A-F7D69E00B67B}" destId="{44E3E910-CCBD-4B37-90CD-1020BAE32E4E}" srcOrd="3" destOrd="0" parTransId="{A2E442F2-F144-4274-9284-DBA324411D1E}" sibTransId="{B2FFDA70-9924-415B-A4B3-A6AFC8773BEC}"/>
    <dgm:cxn modelId="{4DF53CEE-396A-4212-81F1-FC9E25F368C6}" type="presOf" srcId="{F9D9CB90-1E84-41EB-95AA-0FC5493B7204}" destId="{E2EB7680-23E9-4972-9580-BF13E001D123}" srcOrd="0" destOrd="2" presId="urn:microsoft.com/office/officeart/2018/2/layout/IconLabelDescriptionList"/>
    <dgm:cxn modelId="{B33DFFF2-3D73-4776-9D6C-7CE1F44832DA}" srcId="{53EFD459-F270-421D-B06A-F7D69E00B67B}" destId="{007E6AFA-9D3D-40BD-A6F2-26776DB9BE3C}" srcOrd="2" destOrd="0" parTransId="{DFEDEFD6-2CAD-4F31-B248-60B3EED40081}" sibTransId="{9CC79054-91A3-4844-ACDE-9D7F6E766FBF}"/>
    <dgm:cxn modelId="{CDD37EF7-0285-4692-B72D-CD5F73A73772}" type="presOf" srcId="{45317B89-DFD2-437B-A925-6C7C216AFE05}" destId="{1C25A35D-0FFA-40D0-9AF4-8D6F1DC7D1BE}" srcOrd="0" destOrd="0" presId="urn:microsoft.com/office/officeart/2018/2/layout/IconLabelDescriptionList"/>
    <dgm:cxn modelId="{C158D818-A472-4FFC-A846-306B67B98D59}" type="presParOf" srcId="{1C25A35D-0FFA-40D0-9AF4-8D6F1DC7D1BE}" destId="{1BA4509B-EE1A-4ED0-9A89-B61A360F7B1A}" srcOrd="0" destOrd="0" presId="urn:microsoft.com/office/officeart/2018/2/layout/IconLabelDescriptionList"/>
    <dgm:cxn modelId="{CD63910C-529C-4F72-8AA6-B182882D81F9}" type="presParOf" srcId="{1BA4509B-EE1A-4ED0-9A89-B61A360F7B1A}" destId="{6EA0D742-F4D7-463A-B22A-596AE0666C5C}" srcOrd="0" destOrd="0" presId="urn:microsoft.com/office/officeart/2018/2/layout/IconLabelDescriptionList"/>
    <dgm:cxn modelId="{61BD4E17-B597-498E-AB88-1CE00E5130CD}" type="presParOf" srcId="{1BA4509B-EE1A-4ED0-9A89-B61A360F7B1A}" destId="{54FDCFBA-DE12-4250-B6C4-EE8593475939}" srcOrd="1" destOrd="0" presId="urn:microsoft.com/office/officeart/2018/2/layout/IconLabelDescriptionList"/>
    <dgm:cxn modelId="{AEA7C9DD-5647-46E3-8C92-66D1A61367E8}" type="presParOf" srcId="{1BA4509B-EE1A-4ED0-9A89-B61A360F7B1A}" destId="{D8C65F7C-AE49-478B-92C9-575CEE45D487}" srcOrd="2" destOrd="0" presId="urn:microsoft.com/office/officeart/2018/2/layout/IconLabelDescriptionList"/>
    <dgm:cxn modelId="{C0953B1D-6E42-4BF7-9754-6610C4F48BAF}" type="presParOf" srcId="{1BA4509B-EE1A-4ED0-9A89-B61A360F7B1A}" destId="{51EDFA02-F1AB-49CC-AB80-1C53B8A49D0E}" srcOrd="3" destOrd="0" presId="urn:microsoft.com/office/officeart/2018/2/layout/IconLabelDescriptionList"/>
    <dgm:cxn modelId="{E123E048-16DB-466C-B073-F98246AB0453}" type="presParOf" srcId="{1BA4509B-EE1A-4ED0-9A89-B61A360F7B1A}" destId="{920A0CB8-8EA7-48CC-92E3-4A69971D1CF9}" srcOrd="4" destOrd="0" presId="urn:microsoft.com/office/officeart/2018/2/layout/IconLabelDescriptionList"/>
    <dgm:cxn modelId="{0B3FEC79-0D00-4229-807D-008010719DA5}" type="presParOf" srcId="{1C25A35D-0FFA-40D0-9AF4-8D6F1DC7D1BE}" destId="{A9A6A4D9-6407-46FA-A719-77A66C95BC4C}" srcOrd="1" destOrd="0" presId="urn:microsoft.com/office/officeart/2018/2/layout/IconLabelDescriptionList"/>
    <dgm:cxn modelId="{87A8A547-DA48-4E08-9B1D-F0A390470A22}" type="presParOf" srcId="{1C25A35D-0FFA-40D0-9AF4-8D6F1DC7D1BE}" destId="{AD2F87A9-CD71-476D-A046-24B1CFFE44DE}" srcOrd="2" destOrd="0" presId="urn:microsoft.com/office/officeart/2018/2/layout/IconLabelDescriptionList"/>
    <dgm:cxn modelId="{5BFD4531-6324-4B5F-979F-3D9318096C63}" type="presParOf" srcId="{AD2F87A9-CD71-476D-A046-24B1CFFE44DE}" destId="{5EB448F1-2C98-4152-BB79-56E5BBD7AA7A}" srcOrd="0" destOrd="0" presId="urn:microsoft.com/office/officeart/2018/2/layout/IconLabelDescriptionList"/>
    <dgm:cxn modelId="{8821126E-A5B4-45A8-911D-941395A9559D}" type="presParOf" srcId="{AD2F87A9-CD71-476D-A046-24B1CFFE44DE}" destId="{ED774AE9-80AB-4FEF-81D6-7D659C458CF5}" srcOrd="1" destOrd="0" presId="urn:microsoft.com/office/officeart/2018/2/layout/IconLabelDescriptionList"/>
    <dgm:cxn modelId="{03E1B850-DADE-4C12-8995-2BAB0C6E1C73}" type="presParOf" srcId="{AD2F87A9-CD71-476D-A046-24B1CFFE44DE}" destId="{02225634-23F8-4824-80A0-03B20407E1E0}" srcOrd="2" destOrd="0" presId="urn:microsoft.com/office/officeart/2018/2/layout/IconLabelDescriptionList"/>
    <dgm:cxn modelId="{3FB43746-A8F8-480F-A4DD-B81BF2710A46}" type="presParOf" srcId="{AD2F87A9-CD71-476D-A046-24B1CFFE44DE}" destId="{C7F8BCED-ED4E-4CEF-AD31-7B1A36AF4888}" srcOrd="3" destOrd="0" presId="urn:microsoft.com/office/officeart/2018/2/layout/IconLabelDescriptionList"/>
    <dgm:cxn modelId="{54875F39-EF14-4132-8FF1-623BB1FCE60C}" type="presParOf" srcId="{AD2F87A9-CD71-476D-A046-24B1CFFE44DE}" destId="{E2EB7680-23E9-4972-9580-BF13E001D123}"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A0D742-F4D7-463A-B22A-596AE0666C5C}">
      <dsp:nvSpPr>
        <dsp:cNvPr id="0" name=""/>
        <dsp:cNvSpPr/>
      </dsp:nvSpPr>
      <dsp:spPr>
        <a:xfrm>
          <a:off x="6447" y="0"/>
          <a:ext cx="939651" cy="887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C65F7C-AE49-478B-92C9-575CEE45D487}">
      <dsp:nvSpPr>
        <dsp:cNvPr id="0" name=""/>
        <dsp:cNvSpPr/>
      </dsp:nvSpPr>
      <dsp:spPr>
        <a:xfrm>
          <a:off x="6447" y="1060522"/>
          <a:ext cx="2684719" cy="38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kern="1200"/>
            <a:t>Technologies Used- </a:t>
          </a:r>
          <a:endParaRPr lang="en-US" sz="2000" kern="1200"/>
        </a:p>
      </dsp:txBody>
      <dsp:txXfrm>
        <a:off x="6447" y="1060522"/>
        <a:ext cx="2684719" cy="380556"/>
      </dsp:txXfrm>
    </dsp:sp>
    <dsp:sp modelId="{920A0CB8-8EA7-48CC-92E3-4A69971D1CF9}">
      <dsp:nvSpPr>
        <dsp:cNvPr id="0" name=""/>
        <dsp:cNvSpPr/>
      </dsp:nvSpPr>
      <dsp:spPr>
        <a:xfrm>
          <a:off x="6447" y="1521337"/>
          <a:ext cx="2684719" cy="272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IN" sz="1500" kern="1200"/>
            <a:t>Java - used in backend logic and validations.</a:t>
          </a:r>
          <a:endParaRPr lang="en-US" sz="1500" kern="1200"/>
        </a:p>
        <a:p>
          <a:pPr marL="0" lvl="0" indent="0" algn="l" defTabSz="666750">
            <a:lnSpc>
              <a:spcPct val="100000"/>
            </a:lnSpc>
            <a:spcBef>
              <a:spcPct val="0"/>
            </a:spcBef>
            <a:spcAft>
              <a:spcPct val="35000"/>
            </a:spcAft>
            <a:buNone/>
          </a:pPr>
          <a:r>
            <a:rPr lang="en-IN" sz="1500" kern="1200"/>
            <a:t>Spring Boot - for making RESTful API’s.</a:t>
          </a:r>
          <a:endParaRPr lang="en-US" sz="1500" kern="1200"/>
        </a:p>
        <a:p>
          <a:pPr marL="0" lvl="0" indent="0" algn="l" defTabSz="666750">
            <a:lnSpc>
              <a:spcPct val="100000"/>
            </a:lnSpc>
            <a:spcBef>
              <a:spcPct val="0"/>
            </a:spcBef>
            <a:spcAft>
              <a:spcPct val="35000"/>
            </a:spcAft>
            <a:buNone/>
          </a:pPr>
          <a:r>
            <a:rPr lang="en-IN" sz="1500" kern="1200"/>
            <a:t>Postgres Database - for storing all data.</a:t>
          </a:r>
          <a:endParaRPr lang="en-US" sz="1500" kern="1200"/>
        </a:p>
        <a:p>
          <a:pPr marL="0" lvl="0" indent="0" algn="l" defTabSz="666750">
            <a:lnSpc>
              <a:spcPct val="100000"/>
            </a:lnSpc>
            <a:spcBef>
              <a:spcPct val="0"/>
            </a:spcBef>
            <a:spcAft>
              <a:spcPct val="35000"/>
            </a:spcAft>
            <a:buNone/>
          </a:pPr>
          <a:r>
            <a:rPr lang="en-IN" sz="1500" kern="1200"/>
            <a:t>Angular - for building frontend UI of web application.</a:t>
          </a:r>
          <a:endParaRPr lang="en-US" sz="1500" kern="1200"/>
        </a:p>
        <a:p>
          <a:pPr marL="0" lvl="0" indent="0" algn="l" defTabSz="666750">
            <a:lnSpc>
              <a:spcPct val="100000"/>
            </a:lnSpc>
            <a:spcBef>
              <a:spcPct val="0"/>
            </a:spcBef>
            <a:spcAft>
              <a:spcPct val="35000"/>
            </a:spcAft>
            <a:buNone/>
          </a:pPr>
          <a:r>
            <a:rPr lang="en-IN" sz="1500" kern="1200"/>
            <a:t>Bootstrap - CSS styling framework.</a:t>
          </a:r>
          <a:endParaRPr lang="en-US" sz="1500" kern="1200"/>
        </a:p>
      </dsp:txBody>
      <dsp:txXfrm>
        <a:off x="6447" y="1521337"/>
        <a:ext cx="2684719" cy="2725224"/>
      </dsp:txXfrm>
    </dsp:sp>
    <dsp:sp modelId="{5EB448F1-2C98-4152-BB79-56E5BBD7AA7A}">
      <dsp:nvSpPr>
        <dsp:cNvPr id="0" name=""/>
        <dsp:cNvSpPr/>
      </dsp:nvSpPr>
      <dsp:spPr>
        <a:xfrm>
          <a:off x="3160992" y="0"/>
          <a:ext cx="939651" cy="887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225634-23F8-4824-80A0-03B20407E1E0}">
      <dsp:nvSpPr>
        <dsp:cNvPr id="0" name=""/>
        <dsp:cNvSpPr/>
      </dsp:nvSpPr>
      <dsp:spPr>
        <a:xfrm>
          <a:off x="3160992" y="1060522"/>
          <a:ext cx="2684719" cy="38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kern="1200"/>
            <a:t>Tools Used -</a:t>
          </a:r>
          <a:endParaRPr lang="en-US" sz="2000" kern="1200"/>
        </a:p>
      </dsp:txBody>
      <dsp:txXfrm>
        <a:off x="3160992" y="1060522"/>
        <a:ext cx="2684719" cy="380556"/>
      </dsp:txXfrm>
    </dsp:sp>
    <dsp:sp modelId="{E2EB7680-23E9-4972-9580-BF13E001D123}">
      <dsp:nvSpPr>
        <dsp:cNvPr id="0" name=""/>
        <dsp:cNvSpPr/>
      </dsp:nvSpPr>
      <dsp:spPr>
        <a:xfrm>
          <a:off x="3160992" y="1521337"/>
          <a:ext cx="2684719" cy="272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IN" sz="1500" kern="1200"/>
            <a:t>Gradle - build tool.</a:t>
          </a:r>
          <a:endParaRPr lang="en-US" sz="1500" kern="1200"/>
        </a:p>
        <a:p>
          <a:pPr marL="0" lvl="0" indent="0" algn="l" defTabSz="666750">
            <a:lnSpc>
              <a:spcPct val="100000"/>
            </a:lnSpc>
            <a:spcBef>
              <a:spcPct val="0"/>
            </a:spcBef>
            <a:spcAft>
              <a:spcPct val="35000"/>
            </a:spcAft>
            <a:buNone/>
          </a:pPr>
          <a:r>
            <a:rPr lang="en-IN" sz="1500" kern="1200"/>
            <a:t>PgAdmin - for visualising postgres database</a:t>
          </a:r>
          <a:endParaRPr lang="en-US" sz="1500" kern="1200"/>
        </a:p>
        <a:p>
          <a:pPr marL="0" lvl="0" indent="0" algn="l" defTabSz="666750">
            <a:lnSpc>
              <a:spcPct val="100000"/>
            </a:lnSpc>
            <a:spcBef>
              <a:spcPct val="0"/>
            </a:spcBef>
            <a:spcAft>
              <a:spcPct val="35000"/>
            </a:spcAft>
            <a:buNone/>
          </a:pPr>
          <a:r>
            <a:rPr lang="en-IN" sz="1500" kern="1200"/>
            <a:t>Git - Version control system</a:t>
          </a:r>
          <a:endParaRPr lang="en-US" sz="1500" kern="1200"/>
        </a:p>
        <a:p>
          <a:pPr marL="0" lvl="0" indent="0" algn="l" defTabSz="666750">
            <a:lnSpc>
              <a:spcPct val="100000"/>
            </a:lnSpc>
            <a:spcBef>
              <a:spcPct val="0"/>
            </a:spcBef>
            <a:spcAft>
              <a:spcPct val="35000"/>
            </a:spcAft>
            <a:buNone/>
          </a:pPr>
          <a:r>
            <a:rPr lang="en-IN" sz="1500" kern="1200"/>
            <a:t>VsCode - IDE   </a:t>
          </a:r>
          <a:endParaRPr lang="en-US" sz="1500" kern="1200"/>
        </a:p>
      </dsp:txBody>
      <dsp:txXfrm>
        <a:off x="3160992" y="1521337"/>
        <a:ext cx="2684719" cy="272522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A6578D70-F240-4DDC-9C27-D70AA1DE035A}" type="datetimeFigureOut">
              <a:rPr lang="en-IN" smtClean="0"/>
              <a:t>29-05-2023</a:t>
            </a:fld>
            <a:endParaRPr lang="en-IN"/>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213BE373-313C-4AAC-8921-17C71DD39233}"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6806067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578D70-F240-4DDC-9C27-D70AA1DE035A}" type="datetimeFigureOut">
              <a:rPr lang="en-IN" smtClean="0"/>
              <a:t>29-05-2023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3BE373-313C-4AAC-8921-17C71DD39233}" type="slidenum">
              <a:rPr lang="en-IN" smtClean="0"/>
              <a:t>‹#›</a:t>
            </a:fld>
            <a:endParaRPr lang="en-IN"/>
          </a:p>
        </p:txBody>
      </p:sp>
    </p:spTree>
    <p:extLst>
      <p:ext uri="{BB962C8B-B14F-4D97-AF65-F5344CB8AC3E}">
        <p14:creationId xmlns:p14="http://schemas.microsoft.com/office/powerpoint/2010/main" val="3705207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578D70-F240-4DDC-9C27-D70AA1DE035A}" type="datetimeFigureOut">
              <a:rPr lang="en-IN" smtClean="0"/>
              <a:t>29-05-2023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3BE373-313C-4AAC-8921-17C71DD39233}" type="slidenum">
              <a:rPr lang="en-IN" smtClean="0"/>
              <a:t>‹#›</a:t>
            </a:fld>
            <a:endParaRPr lang="en-IN"/>
          </a:p>
        </p:txBody>
      </p:sp>
    </p:spTree>
    <p:extLst>
      <p:ext uri="{BB962C8B-B14F-4D97-AF65-F5344CB8AC3E}">
        <p14:creationId xmlns:p14="http://schemas.microsoft.com/office/powerpoint/2010/main" val="972812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578D70-F240-4DDC-9C27-D70AA1DE035A}" type="datetimeFigureOut">
              <a:rPr lang="en-IN" smtClean="0"/>
              <a:t>29-05-2023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3BE373-313C-4AAC-8921-17C71DD39233}" type="slidenum">
              <a:rPr lang="en-IN" smtClean="0"/>
              <a:t>‹#›</a:t>
            </a:fld>
            <a:endParaRPr lang="en-IN"/>
          </a:p>
        </p:txBody>
      </p:sp>
    </p:spTree>
    <p:extLst>
      <p:ext uri="{BB962C8B-B14F-4D97-AF65-F5344CB8AC3E}">
        <p14:creationId xmlns:p14="http://schemas.microsoft.com/office/powerpoint/2010/main" val="3328288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578D70-F240-4DDC-9C27-D70AA1DE035A}" type="datetimeFigureOut">
              <a:rPr lang="en-IN" smtClean="0"/>
              <a:t>29-05-2023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3BE373-313C-4AAC-8921-17C71DD39233}"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64948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578D70-F240-4DDC-9C27-D70AA1DE035A}" type="datetimeFigureOut">
              <a:rPr lang="en-IN" smtClean="0"/>
              <a:t>29-05-2023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3BE373-313C-4AAC-8921-17C71DD39233}" type="slidenum">
              <a:rPr lang="en-IN" smtClean="0"/>
              <a:t>‹#›</a:t>
            </a:fld>
            <a:endParaRPr lang="en-IN"/>
          </a:p>
        </p:txBody>
      </p:sp>
    </p:spTree>
    <p:extLst>
      <p:ext uri="{BB962C8B-B14F-4D97-AF65-F5344CB8AC3E}">
        <p14:creationId xmlns:p14="http://schemas.microsoft.com/office/powerpoint/2010/main" val="4145591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578D70-F240-4DDC-9C27-D70AA1DE035A}" type="datetimeFigureOut">
              <a:rPr lang="en-IN" smtClean="0"/>
              <a:t>29-05-2023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13BE373-313C-4AAC-8921-17C71DD39233}" type="slidenum">
              <a:rPr lang="en-IN" smtClean="0"/>
              <a:t>‹#›</a:t>
            </a:fld>
            <a:endParaRPr lang="en-IN"/>
          </a:p>
        </p:txBody>
      </p:sp>
    </p:spTree>
    <p:extLst>
      <p:ext uri="{BB962C8B-B14F-4D97-AF65-F5344CB8AC3E}">
        <p14:creationId xmlns:p14="http://schemas.microsoft.com/office/powerpoint/2010/main" val="4072078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578D70-F240-4DDC-9C27-D70AA1DE035A}" type="datetimeFigureOut">
              <a:rPr lang="en-IN" smtClean="0"/>
              <a:t>29-05-2023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13BE373-313C-4AAC-8921-17C71DD39233}" type="slidenum">
              <a:rPr lang="en-IN" smtClean="0"/>
              <a:t>‹#›</a:t>
            </a:fld>
            <a:endParaRPr lang="en-IN"/>
          </a:p>
        </p:txBody>
      </p:sp>
    </p:spTree>
    <p:extLst>
      <p:ext uri="{BB962C8B-B14F-4D97-AF65-F5344CB8AC3E}">
        <p14:creationId xmlns:p14="http://schemas.microsoft.com/office/powerpoint/2010/main" val="2696502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578D70-F240-4DDC-9C27-D70AA1DE035A}" type="datetimeFigureOut">
              <a:rPr lang="en-IN" smtClean="0"/>
              <a:t>29-05-2023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13BE373-313C-4AAC-8921-17C71DD39233}" type="slidenum">
              <a:rPr lang="en-IN" smtClean="0"/>
              <a:t>‹#›</a:t>
            </a:fld>
            <a:endParaRPr lang="en-IN"/>
          </a:p>
        </p:txBody>
      </p:sp>
    </p:spTree>
    <p:extLst>
      <p:ext uri="{BB962C8B-B14F-4D97-AF65-F5344CB8AC3E}">
        <p14:creationId xmlns:p14="http://schemas.microsoft.com/office/powerpoint/2010/main" val="2315732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578D70-F240-4DDC-9C27-D70AA1DE035A}" type="datetimeFigureOut">
              <a:rPr lang="en-IN" smtClean="0"/>
              <a:t>29-05-2023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3BE373-313C-4AAC-8921-17C71DD39233}" type="slidenum">
              <a:rPr lang="en-IN" smtClean="0"/>
              <a:t>‹#›</a:t>
            </a:fld>
            <a:endParaRPr lang="en-IN"/>
          </a:p>
        </p:txBody>
      </p:sp>
    </p:spTree>
    <p:extLst>
      <p:ext uri="{BB962C8B-B14F-4D97-AF65-F5344CB8AC3E}">
        <p14:creationId xmlns:p14="http://schemas.microsoft.com/office/powerpoint/2010/main" val="1143033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578D70-F240-4DDC-9C27-D70AA1DE035A}" type="datetimeFigureOut">
              <a:rPr lang="en-IN" smtClean="0"/>
              <a:t>29-05-2023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3BE373-313C-4AAC-8921-17C71DD39233}" type="slidenum">
              <a:rPr lang="en-IN" smtClean="0"/>
              <a:t>‹#›</a:t>
            </a:fld>
            <a:endParaRPr lang="en-IN"/>
          </a:p>
        </p:txBody>
      </p:sp>
    </p:spTree>
    <p:extLst>
      <p:ext uri="{BB962C8B-B14F-4D97-AF65-F5344CB8AC3E}">
        <p14:creationId xmlns:p14="http://schemas.microsoft.com/office/powerpoint/2010/main" val="1909430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A6578D70-F240-4DDC-9C27-D70AA1DE035A}" type="datetimeFigureOut">
              <a:rPr lang="en-IN" smtClean="0"/>
              <a:t>29-05-2023</a:t>
            </a:fld>
            <a:endParaRPr lang="en-IN"/>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IN"/>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213BE373-313C-4AAC-8921-17C71DD39233}" type="slidenum">
              <a:rPr lang="en-IN" smtClean="0"/>
              <a:t>‹#›</a:t>
            </a:fld>
            <a:endParaRPr lang="en-IN"/>
          </a:p>
        </p:txBody>
      </p:sp>
    </p:spTree>
    <p:extLst>
      <p:ext uri="{BB962C8B-B14F-4D97-AF65-F5344CB8AC3E}">
        <p14:creationId xmlns:p14="http://schemas.microsoft.com/office/powerpoint/2010/main" val="100659689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svg"/><Relationship Id="rId7" Type="http://schemas.openxmlformats.org/officeDocument/2006/relationships/diagramColors" Target="../diagrams/colors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057512-7924-F2B2-FF65-C1D1AE187B75}"/>
              </a:ext>
            </a:extLst>
          </p:cNvPr>
          <p:cNvSpPr txBox="1"/>
          <p:nvPr/>
        </p:nvSpPr>
        <p:spPr>
          <a:xfrm flipH="1">
            <a:off x="228600" y="2598003"/>
            <a:ext cx="11734799" cy="1661993"/>
          </a:xfrm>
          <a:prstGeom prst="rect">
            <a:avLst/>
          </a:prstGeom>
          <a:noFill/>
        </p:spPr>
        <p:txBody>
          <a:bodyPr wrap="square" rtlCol="0">
            <a:spAutoFit/>
          </a:bodyPr>
          <a:lstStyle/>
          <a:p>
            <a:pPr algn="ctr"/>
            <a:r>
              <a:rPr lang="en-US" sz="4400"/>
              <a:t>Industrial Training</a:t>
            </a:r>
          </a:p>
          <a:p>
            <a:pPr algn="ctr"/>
            <a:r>
              <a:rPr lang="en-US"/>
              <a:t>undertaken at</a:t>
            </a:r>
            <a:endParaRPr lang="en-IN"/>
          </a:p>
          <a:p>
            <a:pPr algn="ctr"/>
            <a:r>
              <a:rPr lang="en-IN" sz="3600"/>
              <a:t>Dataguise - a PKWARE Company</a:t>
            </a:r>
            <a:endParaRPr lang="en-US" sz="4000" dirty="0"/>
          </a:p>
        </p:txBody>
      </p:sp>
      <p:sp>
        <p:nvSpPr>
          <p:cNvPr id="6" name="TextBox 5">
            <a:extLst>
              <a:ext uri="{FF2B5EF4-FFF2-40B4-BE49-F238E27FC236}">
                <a16:creationId xmlns:a16="http://schemas.microsoft.com/office/drawing/2014/main" id="{B2AF1CC0-E56F-9389-374F-D2E9D63E7354}"/>
              </a:ext>
            </a:extLst>
          </p:cNvPr>
          <p:cNvSpPr txBox="1"/>
          <p:nvPr/>
        </p:nvSpPr>
        <p:spPr>
          <a:xfrm>
            <a:off x="9347200" y="5720080"/>
            <a:ext cx="2529840" cy="646331"/>
          </a:xfrm>
          <a:prstGeom prst="rect">
            <a:avLst/>
          </a:prstGeom>
          <a:noFill/>
        </p:spPr>
        <p:txBody>
          <a:bodyPr wrap="square" rtlCol="0">
            <a:spAutoFit/>
          </a:bodyPr>
          <a:lstStyle/>
          <a:p>
            <a:r>
              <a:rPr lang="en-US" dirty="0"/>
              <a:t>Aryan Chauhan</a:t>
            </a:r>
          </a:p>
          <a:p>
            <a:r>
              <a:rPr lang="en-US" dirty="0"/>
              <a:t>UE193027</a:t>
            </a:r>
            <a:endParaRPr lang="en-IN" dirty="0"/>
          </a:p>
        </p:txBody>
      </p:sp>
    </p:spTree>
    <p:extLst>
      <p:ext uri="{BB962C8B-B14F-4D97-AF65-F5344CB8AC3E}">
        <p14:creationId xmlns:p14="http://schemas.microsoft.com/office/powerpoint/2010/main" val="2337155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E7F06-B6C8-E1C9-7AD4-FDC3340E7119}"/>
              </a:ext>
            </a:extLst>
          </p:cNvPr>
          <p:cNvSpPr>
            <a:spLocks noGrp="1"/>
          </p:cNvSpPr>
          <p:nvPr>
            <p:ph type="title"/>
          </p:nvPr>
        </p:nvSpPr>
        <p:spPr>
          <a:xfrm>
            <a:off x="1261872" y="365760"/>
            <a:ext cx="9692640" cy="1325562"/>
          </a:xfrm>
        </p:spPr>
        <p:txBody>
          <a:bodyPr>
            <a:normAutofit/>
          </a:bodyPr>
          <a:lstStyle/>
          <a:p>
            <a:r>
              <a:rPr lang="en-US" dirty="0"/>
              <a:t>Technology Stack</a:t>
            </a:r>
            <a:endParaRPr lang="en-IN" dirty="0"/>
          </a:p>
        </p:txBody>
      </p:sp>
      <p:pic>
        <p:nvPicPr>
          <p:cNvPr id="7" name="Graphic 6" descr="Web Design">
            <a:extLst>
              <a:ext uri="{FF2B5EF4-FFF2-40B4-BE49-F238E27FC236}">
                <a16:creationId xmlns:a16="http://schemas.microsoft.com/office/drawing/2014/main" id="{1B92D845-9B40-C920-5139-ED386452EA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8664" y="2101200"/>
            <a:ext cx="3304622" cy="3304622"/>
          </a:xfrm>
          <a:prstGeom prst="rect">
            <a:avLst/>
          </a:prstGeom>
        </p:spPr>
      </p:pic>
      <p:graphicFrame>
        <p:nvGraphicFramePr>
          <p:cNvPr id="9" name="Content Placeholder 2">
            <a:extLst>
              <a:ext uri="{FF2B5EF4-FFF2-40B4-BE49-F238E27FC236}">
                <a16:creationId xmlns:a16="http://schemas.microsoft.com/office/drawing/2014/main" id="{43DF123D-9E06-8A4B-6045-14068248CF1C}"/>
              </a:ext>
            </a:extLst>
          </p:cNvPr>
          <p:cNvGraphicFramePr>
            <a:graphicFrameLocks noGrp="1"/>
          </p:cNvGraphicFramePr>
          <p:nvPr>
            <p:ph idx="1"/>
            <p:extLst>
              <p:ext uri="{D42A27DB-BD31-4B8C-83A1-F6EECF244321}">
                <p14:modId xmlns:p14="http://schemas.microsoft.com/office/powerpoint/2010/main" val="2427095623"/>
              </p:ext>
            </p:extLst>
          </p:nvPr>
        </p:nvGraphicFramePr>
        <p:xfrm>
          <a:off x="1261872" y="1933575"/>
          <a:ext cx="5852160" cy="42465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00039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FA82-6D4B-B650-661C-CDC1076584AC}"/>
              </a:ext>
            </a:extLst>
          </p:cNvPr>
          <p:cNvSpPr>
            <a:spLocks noGrp="1"/>
          </p:cNvSpPr>
          <p:nvPr>
            <p:ph type="title"/>
          </p:nvPr>
        </p:nvSpPr>
        <p:spPr>
          <a:xfrm>
            <a:off x="620402" y="237016"/>
            <a:ext cx="9692640" cy="997639"/>
          </a:xfrm>
        </p:spPr>
        <p:txBody>
          <a:bodyPr>
            <a:normAutofit/>
          </a:bodyPr>
          <a:lstStyle/>
          <a:p>
            <a:r>
              <a:rPr lang="en-US"/>
              <a:t>Project Demo</a:t>
            </a:r>
            <a:endParaRPr lang="en-IN" dirty="0"/>
          </a:p>
        </p:txBody>
      </p:sp>
      <p:sp>
        <p:nvSpPr>
          <p:cNvPr id="6" name="TextBox 5">
            <a:extLst>
              <a:ext uri="{FF2B5EF4-FFF2-40B4-BE49-F238E27FC236}">
                <a16:creationId xmlns:a16="http://schemas.microsoft.com/office/drawing/2014/main" id="{B731C365-D891-4A34-0042-A720FCE2407A}"/>
              </a:ext>
            </a:extLst>
          </p:cNvPr>
          <p:cNvSpPr txBox="1"/>
          <p:nvPr/>
        </p:nvSpPr>
        <p:spPr>
          <a:xfrm>
            <a:off x="6683266" y="2453583"/>
            <a:ext cx="3794235" cy="369332"/>
          </a:xfrm>
          <a:prstGeom prst="rect">
            <a:avLst/>
          </a:prstGeom>
          <a:noFill/>
        </p:spPr>
        <p:txBody>
          <a:bodyPr wrap="square" rtlCol="0">
            <a:spAutoFit/>
          </a:bodyPr>
          <a:lstStyle/>
          <a:p>
            <a:r>
              <a:rPr lang="en-US"/>
              <a:t>Landing</a:t>
            </a:r>
            <a:r>
              <a:rPr lang="en-IN"/>
              <a:t> Page</a:t>
            </a:r>
            <a:endParaRPr lang="en-US" dirty="0"/>
          </a:p>
        </p:txBody>
      </p:sp>
      <p:sp>
        <p:nvSpPr>
          <p:cNvPr id="8" name="TextBox 7">
            <a:extLst>
              <a:ext uri="{FF2B5EF4-FFF2-40B4-BE49-F238E27FC236}">
                <a16:creationId xmlns:a16="http://schemas.microsoft.com/office/drawing/2014/main" id="{5026C0AD-2101-0E6F-6CB5-B1A2B898B017}"/>
              </a:ext>
            </a:extLst>
          </p:cNvPr>
          <p:cNvSpPr txBox="1"/>
          <p:nvPr/>
        </p:nvSpPr>
        <p:spPr>
          <a:xfrm>
            <a:off x="1672487" y="5081688"/>
            <a:ext cx="3794235" cy="369332"/>
          </a:xfrm>
          <a:prstGeom prst="rect">
            <a:avLst/>
          </a:prstGeom>
          <a:noFill/>
        </p:spPr>
        <p:txBody>
          <a:bodyPr wrap="square" rtlCol="0">
            <a:spAutoFit/>
          </a:bodyPr>
          <a:lstStyle/>
          <a:p>
            <a:r>
              <a:rPr lang="en-US"/>
              <a:t>Registration Form</a:t>
            </a:r>
            <a:endParaRPr lang="en-US" dirty="0"/>
          </a:p>
        </p:txBody>
      </p:sp>
      <p:pic>
        <p:nvPicPr>
          <p:cNvPr id="3" name="Picture 2">
            <a:extLst>
              <a:ext uri="{FF2B5EF4-FFF2-40B4-BE49-F238E27FC236}">
                <a16:creationId xmlns:a16="http://schemas.microsoft.com/office/drawing/2014/main" id="{CEDB2706-FC91-73F2-30F5-40F2997505ED}"/>
              </a:ext>
            </a:extLst>
          </p:cNvPr>
          <p:cNvPicPr>
            <a:picLocks noChangeAspect="1"/>
          </p:cNvPicPr>
          <p:nvPr/>
        </p:nvPicPr>
        <p:blipFill>
          <a:blip r:embed="rId2"/>
          <a:stretch>
            <a:fillRect/>
          </a:stretch>
        </p:blipFill>
        <p:spPr>
          <a:xfrm>
            <a:off x="364490" y="1406980"/>
            <a:ext cx="4678201" cy="2631423"/>
          </a:xfrm>
          <a:prstGeom prst="rect">
            <a:avLst/>
          </a:prstGeom>
        </p:spPr>
      </p:pic>
      <p:pic>
        <p:nvPicPr>
          <p:cNvPr id="5" name="Picture 4">
            <a:extLst>
              <a:ext uri="{FF2B5EF4-FFF2-40B4-BE49-F238E27FC236}">
                <a16:creationId xmlns:a16="http://schemas.microsoft.com/office/drawing/2014/main" id="{16EA1DD5-6857-BDAE-991E-635BA05CB48F}"/>
              </a:ext>
            </a:extLst>
          </p:cNvPr>
          <p:cNvPicPr>
            <a:picLocks noChangeAspect="1"/>
          </p:cNvPicPr>
          <p:nvPr/>
        </p:nvPicPr>
        <p:blipFill>
          <a:blip r:embed="rId3"/>
          <a:stretch>
            <a:fillRect/>
          </a:stretch>
        </p:blipFill>
        <p:spPr>
          <a:xfrm>
            <a:off x="6247673" y="3465651"/>
            <a:ext cx="4678201" cy="2631423"/>
          </a:xfrm>
          <a:prstGeom prst="rect">
            <a:avLst/>
          </a:prstGeom>
        </p:spPr>
      </p:pic>
    </p:spTree>
    <p:extLst>
      <p:ext uri="{BB962C8B-B14F-4D97-AF65-F5344CB8AC3E}">
        <p14:creationId xmlns:p14="http://schemas.microsoft.com/office/powerpoint/2010/main" val="3747425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253F60-6DEF-9314-208D-5941B1D3734D}"/>
              </a:ext>
            </a:extLst>
          </p:cNvPr>
          <p:cNvSpPr txBox="1"/>
          <p:nvPr/>
        </p:nvSpPr>
        <p:spPr>
          <a:xfrm>
            <a:off x="7472856" y="1491090"/>
            <a:ext cx="1382110" cy="369332"/>
          </a:xfrm>
          <a:prstGeom prst="rect">
            <a:avLst/>
          </a:prstGeom>
          <a:noFill/>
        </p:spPr>
        <p:txBody>
          <a:bodyPr wrap="none" rtlCol="0">
            <a:spAutoFit/>
          </a:bodyPr>
          <a:lstStyle/>
          <a:p>
            <a:r>
              <a:rPr lang="en-IN" dirty="0"/>
              <a:t>Items Page</a:t>
            </a:r>
          </a:p>
        </p:txBody>
      </p:sp>
      <p:sp>
        <p:nvSpPr>
          <p:cNvPr id="7" name="TextBox 6">
            <a:extLst>
              <a:ext uri="{FF2B5EF4-FFF2-40B4-BE49-F238E27FC236}">
                <a16:creationId xmlns:a16="http://schemas.microsoft.com/office/drawing/2014/main" id="{151EDE40-4E82-7602-234B-37E03FEA05D4}"/>
              </a:ext>
            </a:extLst>
          </p:cNvPr>
          <p:cNvSpPr txBox="1"/>
          <p:nvPr/>
        </p:nvSpPr>
        <p:spPr>
          <a:xfrm>
            <a:off x="387367" y="5293010"/>
            <a:ext cx="1257075" cy="369332"/>
          </a:xfrm>
          <a:prstGeom prst="rect">
            <a:avLst/>
          </a:prstGeom>
          <a:noFill/>
        </p:spPr>
        <p:txBody>
          <a:bodyPr wrap="none" rtlCol="0">
            <a:spAutoFit/>
          </a:bodyPr>
          <a:lstStyle/>
          <a:p>
            <a:r>
              <a:rPr lang="en-US" dirty="0"/>
              <a:t>Cart Page</a:t>
            </a:r>
            <a:endParaRPr lang="en-IN" dirty="0"/>
          </a:p>
        </p:txBody>
      </p:sp>
      <p:pic>
        <p:nvPicPr>
          <p:cNvPr id="2" name="Picture 1">
            <a:extLst>
              <a:ext uri="{FF2B5EF4-FFF2-40B4-BE49-F238E27FC236}">
                <a16:creationId xmlns:a16="http://schemas.microsoft.com/office/drawing/2014/main" id="{7D01038A-6700-5F96-CF52-BC51CFCD410D}"/>
              </a:ext>
            </a:extLst>
          </p:cNvPr>
          <p:cNvPicPr>
            <a:picLocks noChangeAspect="1"/>
          </p:cNvPicPr>
          <p:nvPr/>
        </p:nvPicPr>
        <p:blipFill>
          <a:blip r:embed="rId2"/>
          <a:stretch>
            <a:fillRect/>
          </a:stretch>
        </p:blipFill>
        <p:spPr>
          <a:xfrm>
            <a:off x="824119" y="319461"/>
            <a:ext cx="5168509" cy="2907215"/>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71443911-CF33-AA3A-0CAB-DE99E7759E06}"/>
              </a:ext>
            </a:extLst>
          </p:cNvPr>
          <p:cNvPicPr>
            <a:picLocks noChangeAspect="1"/>
          </p:cNvPicPr>
          <p:nvPr/>
        </p:nvPicPr>
        <p:blipFill>
          <a:blip r:embed="rId3"/>
          <a:stretch>
            <a:fillRect/>
          </a:stretch>
        </p:blipFill>
        <p:spPr>
          <a:xfrm>
            <a:off x="4932921" y="3429000"/>
            <a:ext cx="5731510" cy="3223895"/>
          </a:xfrm>
          <a:prstGeom prst="rect">
            <a:avLst/>
          </a:prstGeom>
        </p:spPr>
      </p:pic>
    </p:spTree>
    <p:extLst>
      <p:ext uri="{BB962C8B-B14F-4D97-AF65-F5344CB8AC3E}">
        <p14:creationId xmlns:p14="http://schemas.microsoft.com/office/powerpoint/2010/main" val="4097138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9B46EF-8D78-2875-431A-699E80391FC3}"/>
              </a:ext>
            </a:extLst>
          </p:cNvPr>
          <p:cNvSpPr txBox="1"/>
          <p:nvPr/>
        </p:nvSpPr>
        <p:spPr>
          <a:xfrm>
            <a:off x="7215702" y="1542438"/>
            <a:ext cx="3688080" cy="369332"/>
          </a:xfrm>
          <a:prstGeom prst="rect">
            <a:avLst/>
          </a:prstGeom>
          <a:noFill/>
        </p:spPr>
        <p:txBody>
          <a:bodyPr wrap="square" rtlCol="0">
            <a:spAutoFit/>
          </a:bodyPr>
          <a:lstStyle/>
          <a:p>
            <a:r>
              <a:rPr lang="en-IN" dirty="0"/>
              <a:t>Inventory Management</a:t>
            </a:r>
          </a:p>
        </p:txBody>
      </p:sp>
      <p:sp>
        <p:nvSpPr>
          <p:cNvPr id="7" name="TextBox 6">
            <a:extLst>
              <a:ext uri="{FF2B5EF4-FFF2-40B4-BE49-F238E27FC236}">
                <a16:creationId xmlns:a16="http://schemas.microsoft.com/office/drawing/2014/main" id="{3D1E736D-3ADC-EBB3-5B4B-694711E8DCA2}"/>
              </a:ext>
            </a:extLst>
          </p:cNvPr>
          <p:cNvSpPr txBox="1"/>
          <p:nvPr/>
        </p:nvSpPr>
        <p:spPr>
          <a:xfrm>
            <a:off x="1040394" y="5103382"/>
            <a:ext cx="3688080" cy="369332"/>
          </a:xfrm>
          <a:prstGeom prst="rect">
            <a:avLst/>
          </a:prstGeom>
          <a:noFill/>
        </p:spPr>
        <p:txBody>
          <a:bodyPr wrap="square" rtlCol="0">
            <a:spAutoFit/>
          </a:bodyPr>
          <a:lstStyle/>
          <a:p>
            <a:r>
              <a:rPr lang="en-IN" dirty="0"/>
              <a:t>Manage Orders</a:t>
            </a:r>
          </a:p>
        </p:txBody>
      </p:sp>
      <p:pic>
        <p:nvPicPr>
          <p:cNvPr id="2" name="Picture 1">
            <a:extLst>
              <a:ext uri="{FF2B5EF4-FFF2-40B4-BE49-F238E27FC236}">
                <a16:creationId xmlns:a16="http://schemas.microsoft.com/office/drawing/2014/main" id="{B61AEE84-9FD6-CEA5-F9F7-2412E6E89BA4}"/>
              </a:ext>
            </a:extLst>
          </p:cNvPr>
          <p:cNvPicPr>
            <a:picLocks noChangeAspect="1"/>
          </p:cNvPicPr>
          <p:nvPr/>
        </p:nvPicPr>
        <p:blipFill>
          <a:blip r:embed="rId2"/>
          <a:stretch>
            <a:fillRect/>
          </a:stretch>
        </p:blipFill>
        <p:spPr>
          <a:xfrm>
            <a:off x="634190" y="377135"/>
            <a:ext cx="4800010" cy="2699939"/>
          </a:xfrm>
          <a:prstGeom prst="rect">
            <a:avLst/>
          </a:prstGeom>
        </p:spPr>
      </p:pic>
      <p:pic>
        <p:nvPicPr>
          <p:cNvPr id="3" name="Picture 2">
            <a:extLst>
              <a:ext uri="{FF2B5EF4-FFF2-40B4-BE49-F238E27FC236}">
                <a16:creationId xmlns:a16="http://schemas.microsoft.com/office/drawing/2014/main" id="{5FCEA50A-E08F-17C1-B105-E2655B006124}"/>
              </a:ext>
            </a:extLst>
          </p:cNvPr>
          <p:cNvPicPr>
            <a:picLocks noChangeAspect="1"/>
          </p:cNvPicPr>
          <p:nvPr/>
        </p:nvPicPr>
        <p:blipFill>
          <a:blip r:embed="rId3"/>
          <a:stretch>
            <a:fillRect/>
          </a:stretch>
        </p:blipFill>
        <p:spPr>
          <a:xfrm>
            <a:off x="5264860" y="3488210"/>
            <a:ext cx="4994759" cy="2809483"/>
          </a:xfrm>
          <a:prstGeom prst="rect">
            <a:avLst/>
          </a:prstGeom>
        </p:spPr>
      </p:pic>
    </p:spTree>
    <p:extLst>
      <p:ext uri="{BB962C8B-B14F-4D97-AF65-F5344CB8AC3E}">
        <p14:creationId xmlns:p14="http://schemas.microsoft.com/office/powerpoint/2010/main" val="3802764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FD1ADC-2BED-84D4-7123-6F910337AD52}"/>
              </a:ext>
            </a:extLst>
          </p:cNvPr>
          <p:cNvSpPr txBox="1"/>
          <p:nvPr/>
        </p:nvSpPr>
        <p:spPr>
          <a:xfrm>
            <a:off x="7892715" y="1695459"/>
            <a:ext cx="2814508" cy="369332"/>
          </a:xfrm>
          <a:prstGeom prst="rect">
            <a:avLst/>
          </a:prstGeom>
          <a:noFill/>
        </p:spPr>
        <p:txBody>
          <a:bodyPr wrap="square" rtlCol="0">
            <a:spAutoFit/>
          </a:bodyPr>
          <a:lstStyle/>
          <a:p>
            <a:r>
              <a:rPr lang="en-IN" dirty="0"/>
              <a:t>Order Metrics</a:t>
            </a:r>
          </a:p>
        </p:txBody>
      </p:sp>
      <p:sp>
        <p:nvSpPr>
          <p:cNvPr id="7" name="TextBox 6">
            <a:extLst>
              <a:ext uri="{FF2B5EF4-FFF2-40B4-BE49-F238E27FC236}">
                <a16:creationId xmlns:a16="http://schemas.microsoft.com/office/drawing/2014/main" id="{40072270-DF62-4BAC-1679-9522F447D2B9}"/>
              </a:ext>
            </a:extLst>
          </p:cNvPr>
          <p:cNvSpPr txBox="1"/>
          <p:nvPr/>
        </p:nvSpPr>
        <p:spPr>
          <a:xfrm>
            <a:off x="883919" y="4968640"/>
            <a:ext cx="2814508" cy="923330"/>
          </a:xfrm>
          <a:prstGeom prst="rect">
            <a:avLst/>
          </a:prstGeom>
          <a:noFill/>
        </p:spPr>
        <p:txBody>
          <a:bodyPr wrap="square" rtlCol="0">
            <a:spAutoFit/>
          </a:bodyPr>
          <a:lstStyle/>
          <a:p>
            <a:r>
              <a:rPr lang="en-IN" dirty="0"/>
              <a:t>Pie Chart for Category Sales</a:t>
            </a:r>
          </a:p>
          <a:p>
            <a:endParaRPr lang="en-IN" dirty="0"/>
          </a:p>
        </p:txBody>
      </p:sp>
      <p:pic>
        <p:nvPicPr>
          <p:cNvPr id="2" name="Picture 1" descr="A screenshot of a computer&#10;&#10;Description automatically generated">
            <a:extLst>
              <a:ext uri="{FF2B5EF4-FFF2-40B4-BE49-F238E27FC236}">
                <a16:creationId xmlns:a16="http://schemas.microsoft.com/office/drawing/2014/main" id="{BC942F8B-CBF3-3E8A-12D2-C8DB302E8ECB}"/>
              </a:ext>
            </a:extLst>
          </p:cNvPr>
          <p:cNvPicPr>
            <a:picLocks noChangeAspect="1"/>
          </p:cNvPicPr>
          <p:nvPr/>
        </p:nvPicPr>
        <p:blipFill>
          <a:blip r:embed="rId2"/>
          <a:stretch>
            <a:fillRect/>
          </a:stretch>
        </p:blipFill>
        <p:spPr>
          <a:xfrm>
            <a:off x="832673" y="344367"/>
            <a:ext cx="5012118" cy="2819247"/>
          </a:xfrm>
          <a:prstGeom prst="rect">
            <a:avLst/>
          </a:prstGeom>
        </p:spPr>
      </p:pic>
      <p:pic>
        <p:nvPicPr>
          <p:cNvPr id="3" name="Picture 2" descr="A screen shot of a computer&#10;&#10;Description automatically generated with medium confidence">
            <a:extLst>
              <a:ext uri="{FF2B5EF4-FFF2-40B4-BE49-F238E27FC236}">
                <a16:creationId xmlns:a16="http://schemas.microsoft.com/office/drawing/2014/main" id="{4787F346-F45E-39B1-DE01-402B73E3E032}"/>
              </a:ext>
            </a:extLst>
          </p:cNvPr>
          <p:cNvPicPr>
            <a:picLocks noChangeAspect="1"/>
          </p:cNvPicPr>
          <p:nvPr/>
        </p:nvPicPr>
        <p:blipFill>
          <a:blip r:embed="rId3"/>
          <a:stretch>
            <a:fillRect/>
          </a:stretch>
        </p:blipFill>
        <p:spPr>
          <a:xfrm>
            <a:off x="5640638" y="3909848"/>
            <a:ext cx="4876648" cy="2743047"/>
          </a:xfrm>
          <a:prstGeom prst="rect">
            <a:avLst/>
          </a:prstGeom>
        </p:spPr>
      </p:pic>
    </p:spTree>
    <p:extLst>
      <p:ext uri="{BB962C8B-B14F-4D97-AF65-F5344CB8AC3E}">
        <p14:creationId xmlns:p14="http://schemas.microsoft.com/office/powerpoint/2010/main" val="2588913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0CA00B-DE3F-BD19-1F99-7384A5361549}"/>
              </a:ext>
            </a:extLst>
          </p:cNvPr>
          <p:cNvSpPr txBox="1"/>
          <p:nvPr/>
        </p:nvSpPr>
        <p:spPr>
          <a:xfrm>
            <a:off x="6095663" y="1642141"/>
            <a:ext cx="4304079" cy="369332"/>
          </a:xfrm>
          <a:prstGeom prst="rect">
            <a:avLst/>
          </a:prstGeom>
          <a:noFill/>
        </p:spPr>
        <p:txBody>
          <a:bodyPr wrap="square" rtlCol="0">
            <a:spAutoFit/>
          </a:bodyPr>
          <a:lstStyle/>
          <a:p>
            <a:r>
              <a:rPr lang="en-US" dirty="0"/>
              <a:t>Eclipse folder structure</a:t>
            </a:r>
            <a:endParaRPr lang="en-IN" dirty="0"/>
          </a:p>
        </p:txBody>
      </p:sp>
      <p:sp>
        <p:nvSpPr>
          <p:cNvPr id="10" name="TextBox 9">
            <a:extLst>
              <a:ext uri="{FF2B5EF4-FFF2-40B4-BE49-F238E27FC236}">
                <a16:creationId xmlns:a16="http://schemas.microsoft.com/office/drawing/2014/main" id="{9FF72702-C09F-821A-A531-521486A55B0D}"/>
              </a:ext>
            </a:extLst>
          </p:cNvPr>
          <p:cNvSpPr txBox="1"/>
          <p:nvPr/>
        </p:nvSpPr>
        <p:spPr>
          <a:xfrm>
            <a:off x="1128270" y="5007056"/>
            <a:ext cx="3991611" cy="369332"/>
          </a:xfrm>
          <a:prstGeom prst="rect">
            <a:avLst/>
          </a:prstGeom>
          <a:noFill/>
        </p:spPr>
        <p:txBody>
          <a:bodyPr wrap="square" rtlCol="0">
            <a:spAutoFit/>
          </a:bodyPr>
          <a:lstStyle/>
          <a:p>
            <a:r>
              <a:rPr lang="en-US" dirty="0" err="1"/>
              <a:t>PgAdmin</a:t>
            </a:r>
            <a:r>
              <a:rPr lang="en-US" dirty="0"/>
              <a:t> Database tables</a:t>
            </a:r>
            <a:endParaRPr lang="en-IN" dirty="0"/>
          </a:p>
        </p:txBody>
      </p:sp>
      <p:pic>
        <p:nvPicPr>
          <p:cNvPr id="2" name="Picture 1">
            <a:extLst>
              <a:ext uri="{FF2B5EF4-FFF2-40B4-BE49-F238E27FC236}">
                <a16:creationId xmlns:a16="http://schemas.microsoft.com/office/drawing/2014/main" id="{4803F6E1-AFA2-49AF-4A8F-FA2BAB1E29C8}"/>
              </a:ext>
            </a:extLst>
          </p:cNvPr>
          <p:cNvPicPr>
            <a:picLocks noChangeAspect="1"/>
          </p:cNvPicPr>
          <p:nvPr/>
        </p:nvPicPr>
        <p:blipFill>
          <a:blip r:embed="rId2"/>
          <a:stretch>
            <a:fillRect/>
          </a:stretch>
        </p:blipFill>
        <p:spPr>
          <a:xfrm>
            <a:off x="815802" y="154913"/>
            <a:ext cx="4849274" cy="3223895"/>
          </a:xfrm>
          <a:prstGeom prst="rect">
            <a:avLst/>
          </a:prstGeom>
        </p:spPr>
      </p:pic>
      <p:pic>
        <p:nvPicPr>
          <p:cNvPr id="4" name="Picture 3">
            <a:extLst>
              <a:ext uri="{FF2B5EF4-FFF2-40B4-BE49-F238E27FC236}">
                <a16:creationId xmlns:a16="http://schemas.microsoft.com/office/drawing/2014/main" id="{2D8ED5FC-91B1-27D8-1D9F-7196F2EE1E6C}"/>
              </a:ext>
            </a:extLst>
          </p:cNvPr>
          <p:cNvPicPr>
            <a:picLocks noChangeAspect="1"/>
          </p:cNvPicPr>
          <p:nvPr/>
        </p:nvPicPr>
        <p:blipFill>
          <a:blip r:embed="rId3"/>
          <a:stretch>
            <a:fillRect/>
          </a:stretch>
        </p:blipFill>
        <p:spPr>
          <a:xfrm>
            <a:off x="5923163" y="3669614"/>
            <a:ext cx="4755348" cy="2674883"/>
          </a:xfrm>
          <a:prstGeom prst="rect">
            <a:avLst/>
          </a:prstGeom>
        </p:spPr>
      </p:pic>
    </p:spTree>
    <p:extLst>
      <p:ext uri="{BB962C8B-B14F-4D97-AF65-F5344CB8AC3E}">
        <p14:creationId xmlns:p14="http://schemas.microsoft.com/office/powerpoint/2010/main" val="2405092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42A83-FAF8-A6DE-90B1-1F7B1F2A7192}"/>
              </a:ext>
            </a:extLst>
          </p:cNvPr>
          <p:cNvSpPr>
            <a:spLocks noGrp="1"/>
          </p:cNvSpPr>
          <p:nvPr>
            <p:ph type="title"/>
          </p:nvPr>
        </p:nvSpPr>
        <p:spPr>
          <a:xfrm>
            <a:off x="1261872" y="365760"/>
            <a:ext cx="9692640" cy="1325562"/>
          </a:xfrm>
        </p:spPr>
        <p:txBody>
          <a:bodyPr>
            <a:normAutofit/>
          </a:bodyPr>
          <a:lstStyle/>
          <a:p>
            <a:r>
              <a:rPr lang="en-US" dirty="0"/>
              <a:t>Conclusion</a:t>
            </a:r>
            <a:endParaRPr lang="en-IN" dirty="0"/>
          </a:p>
        </p:txBody>
      </p:sp>
      <p:sp>
        <p:nvSpPr>
          <p:cNvPr id="3" name="Content Placeholder 2">
            <a:extLst>
              <a:ext uri="{FF2B5EF4-FFF2-40B4-BE49-F238E27FC236}">
                <a16:creationId xmlns:a16="http://schemas.microsoft.com/office/drawing/2014/main" id="{4A7B89B4-1E84-1C01-D334-6C55FD6D70C4}"/>
              </a:ext>
            </a:extLst>
          </p:cNvPr>
          <p:cNvSpPr>
            <a:spLocks noGrp="1"/>
          </p:cNvSpPr>
          <p:nvPr>
            <p:ph idx="1"/>
          </p:nvPr>
        </p:nvSpPr>
        <p:spPr>
          <a:xfrm>
            <a:off x="1261872" y="1933575"/>
            <a:ext cx="5852160" cy="4246562"/>
          </a:xfrm>
        </p:spPr>
        <p:txBody>
          <a:bodyPr>
            <a:normAutofit/>
          </a:bodyPr>
          <a:lstStyle/>
          <a:p>
            <a:pPr marL="0" indent="0">
              <a:buNone/>
            </a:pPr>
            <a:endParaRPr lang="en-IN" sz="1500" dirty="0">
              <a:effectLst/>
              <a:latin typeface="Times New Roman" panose="02020603050405020304" pitchFamily="18" charset="0"/>
              <a:ea typeface="Times New Roman" panose="02020603050405020304" pitchFamily="18" charset="0"/>
            </a:endParaRPr>
          </a:p>
          <a:p>
            <a:pPr marL="0" indent="0">
              <a:buNone/>
            </a:pPr>
            <a:r>
              <a:rPr lang="en-IN" sz="1500" dirty="0">
                <a:effectLst/>
                <a:latin typeface="Times New Roman" panose="02020603050405020304" pitchFamily="18" charset="0"/>
                <a:ea typeface="Times New Roman" panose="02020603050405020304" pitchFamily="18" charset="0"/>
              </a:rPr>
              <a:t>In conclusion, my internship with </a:t>
            </a:r>
            <a:r>
              <a:rPr lang="en-IN" sz="1500" dirty="0" err="1">
                <a:effectLst/>
                <a:latin typeface="Times New Roman" panose="02020603050405020304" pitchFamily="18" charset="0"/>
                <a:ea typeface="Times New Roman" panose="02020603050405020304" pitchFamily="18" charset="0"/>
              </a:rPr>
              <a:t>Dataguise</a:t>
            </a:r>
            <a:r>
              <a:rPr lang="en-IN" sz="1500" dirty="0">
                <a:effectLst/>
                <a:latin typeface="Times New Roman" panose="02020603050405020304" pitchFamily="18" charset="0"/>
                <a:ea typeface="Times New Roman" panose="02020603050405020304" pitchFamily="18" charset="0"/>
              </a:rPr>
              <a:t> – A PKWARE Company as a Java Software Development has been a valuable learning experience that helped me develop my analytical, communication, teamwork, and problem-solving skills.</a:t>
            </a:r>
          </a:p>
          <a:p>
            <a:pPr marL="0" indent="0">
              <a:buNone/>
            </a:pPr>
            <a:r>
              <a:rPr lang="en-IN" sz="1500" dirty="0">
                <a:effectLst/>
                <a:latin typeface="Times New Roman" panose="02020603050405020304" pitchFamily="18" charset="0"/>
                <a:ea typeface="Times New Roman" panose="02020603050405020304" pitchFamily="18" charset="0"/>
              </a:rPr>
              <a:t>During these 4 months of Industrial Training, I have learned a lot of new and interesting technologies. It has been a really great experience to watch and learn how a company operates. Being a part of such a talented organisation filled with aspiring and encouraging people has shown me a great path for my career. I would like to learn more and more and develop new and professional skills.</a:t>
            </a:r>
          </a:p>
          <a:p>
            <a:pPr marL="0" indent="0">
              <a:buNone/>
            </a:pPr>
            <a:r>
              <a:rPr lang="en-IN" sz="1500" dirty="0">
                <a:effectLst/>
                <a:latin typeface="Times New Roman" panose="02020603050405020304" pitchFamily="18" charset="0"/>
                <a:ea typeface="Times New Roman" panose="02020603050405020304" pitchFamily="18" charset="0"/>
              </a:rPr>
              <a:t>I would really like to thank all the teachers and mentors and UIET, Panjab University for providing me with this opportunity to learn and grow. I am looking forward to contributing more as and when there is an opportunity where I can contribute on what I learnt and will be learning in future and make best use of the experience.</a:t>
            </a:r>
          </a:p>
          <a:p>
            <a:pPr marR="165100"/>
            <a:endParaRPr lang="en-IN" sz="1500" dirty="0">
              <a:effectLst/>
              <a:latin typeface="Times New Roman" panose="02020603050405020304" pitchFamily="18" charset="0"/>
              <a:ea typeface="Times New Roman" panose="02020603050405020304" pitchFamily="18" charset="0"/>
            </a:endParaRPr>
          </a:p>
          <a:p>
            <a:endParaRPr lang="en-IN" sz="1500" dirty="0"/>
          </a:p>
        </p:txBody>
      </p:sp>
      <p:pic>
        <p:nvPicPr>
          <p:cNvPr id="7" name="Graphic 6" descr="Education">
            <a:extLst>
              <a:ext uri="{FF2B5EF4-FFF2-40B4-BE49-F238E27FC236}">
                <a16:creationId xmlns:a16="http://schemas.microsoft.com/office/drawing/2014/main" id="{420D9C4C-4A4C-67E3-C72A-00D25D3699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8664" y="2101200"/>
            <a:ext cx="3304622" cy="3304622"/>
          </a:xfrm>
          <a:prstGeom prst="rect">
            <a:avLst/>
          </a:prstGeom>
        </p:spPr>
      </p:pic>
    </p:spTree>
    <p:extLst>
      <p:ext uri="{BB962C8B-B14F-4D97-AF65-F5344CB8AC3E}">
        <p14:creationId xmlns:p14="http://schemas.microsoft.com/office/powerpoint/2010/main" val="1201464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E982A-CA79-63D1-6711-3A388193CAA5}"/>
              </a:ext>
            </a:extLst>
          </p:cNvPr>
          <p:cNvSpPr>
            <a:spLocks noGrp="1"/>
          </p:cNvSpPr>
          <p:nvPr>
            <p:ph type="title"/>
          </p:nvPr>
        </p:nvSpPr>
        <p:spPr>
          <a:xfrm>
            <a:off x="718874" y="677863"/>
            <a:ext cx="4534047" cy="1325562"/>
          </a:xfrm>
        </p:spPr>
        <p:txBody>
          <a:bodyPr vert="horz" lIns="91440" tIns="45720" rIns="91440" bIns="45720" rtlCol="0" anchor="b">
            <a:normAutofit/>
          </a:bodyPr>
          <a:lstStyle/>
          <a:p>
            <a:r>
              <a:rPr lang="en-US"/>
              <a:t>Agenda</a:t>
            </a:r>
          </a:p>
        </p:txBody>
      </p:sp>
      <p:sp>
        <p:nvSpPr>
          <p:cNvPr id="5" name="TextBox 4">
            <a:extLst>
              <a:ext uri="{FF2B5EF4-FFF2-40B4-BE49-F238E27FC236}">
                <a16:creationId xmlns:a16="http://schemas.microsoft.com/office/drawing/2014/main" id="{5403A5B1-E4AA-161E-9209-4FBF2F2DB209}"/>
              </a:ext>
            </a:extLst>
          </p:cNvPr>
          <p:cNvSpPr txBox="1"/>
          <p:nvPr/>
        </p:nvSpPr>
        <p:spPr>
          <a:xfrm>
            <a:off x="718874" y="2325158"/>
            <a:ext cx="4534048" cy="3854979"/>
          </a:xfrm>
          <a:prstGeom prst="rect">
            <a:avLst/>
          </a:prstGeom>
        </p:spPr>
        <p:txBody>
          <a:bodyPr vert="horz" lIns="91440" tIns="45720" rIns="91440" bIns="45720" rtlCol="0">
            <a:normAutofit/>
          </a:bodyPr>
          <a:lstStyle/>
          <a:p>
            <a:pPr marL="342900" indent="-182880" defTabSz="914400">
              <a:spcAft>
                <a:spcPts val="600"/>
              </a:spcAft>
              <a:buClr>
                <a:schemeClr val="accent1"/>
              </a:buClr>
              <a:buAutoNum type="arabicPeriod"/>
            </a:pPr>
            <a:r>
              <a:rPr lang="en-US" dirty="0"/>
              <a:t>About PKWARE</a:t>
            </a:r>
          </a:p>
          <a:p>
            <a:pPr marL="342900" indent="-182880" defTabSz="914400">
              <a:spcAft>
                <a:spcPts val="600"/>
              </a:spcAft>
              <a:buClr>
                <a:schemeClr val="accent1"/>
              </a:buClr>
              <a:buAutoNum type="arabicPeriod"/>
            </a:pPr>
            <a:r>
              <a:rPr lang="en-US" dirty="0"/>
              <a:t>Training Details</a:t>
            </a:r>
          </a:p>
          <a:p>
            <a:pPr marL="342900" indent="-182880" defTabSz="914400">
              <a:spcAft>
                <a:spcPts val="600"/>
              </a:spcAft>
              <a:buClr>
                <a:schemeClr val="accent1"/>
              </a:buClr>
              <a:buAutoNum type="arabicPeriod"/>
            </a:pPr>
            <a:r>
              <a:rPr lang="en-US" dirty="0"/>
              <a:t>Pro Foods</a:t>
            </a:r>
          </a:p>
          <a:p>
            <a:pPr marL="342900" indent="-182880" defTabSz="914400">
              <a:spcAft>
                <a:spcPts val="600"/>
              </a:spcAft>
              <a:buClr>
                <a:schemeClr val="accent1"/>
              </a:buClr>
              <a:buAutoNum type="arabicPeriod"/>
            </a:pPr>
            <a:r>
              <a:rPr lang="en-US" dirty="0"/>
              <a:t>Software Requirement Specification</a:t>
            </a:r>
          </a:p>
          <a:p>
            <a:pPr marL="342900" indent="-182880" defTabSz="914400">
              <a:spcAft>
                <a:spcPts val="600"/>
              </a:spcAft>
              <a:buClr>
                <a:schemeClr val="accent1"/>
              </a:buClr>
              <a:buAutoNum type="arabicPeriod"/>
            </a:pPr>
            <a:r>
              <a:rPr lang="en-US" dirty="0"/>
              <a:t>Software Design</a:t>
            </a:r>
          </a:p>
          <a:p>
            <a:pPr marL="342900" indent="-182880" defTabSz="914400">
              <a:spcAft>
                <a:spcPts val="600"/>
              </a:spcAft>
              <a:buClr>
                <a:schemeClr val="accent1"/>
              </a:buClr>
              <a:buAutoNum type="arabicPeriod"/>
            </a:pPr>
            <a:r>
              <a:rPr lang="en-US" dirty="0"/>
              <a:t>Technologies Used</a:t>
            </a:r>
          </a:p>
          <a:p>
            <a:pPr marL="342900" indent="-182880" defTabSz="914400">
              <a:spcAft>
                <a:spcPts val="600"/>
              </a:spcAft>
              <a:buClr>
                <a:schemeClr val="accent1"/>
              </a:buClr>
              <a:buAutoNum type="arabicPeriod"/>
            </a:pPr>
            <a:r>
              <a:rPr lang="en-US" dirty="0"/>
              <a:t>Project Demo</a:t>
            </a:r>
          </a:p>
          <a:p>
            <a:pPr marL="342900" indent="-182880" defTabSz="914400">
              <a:spcAft>
                <a:spcPts val="600"/>
              </a:spcAft>
              <a:buClr>
                <a:schemeClr val="accent1"/>
              </a:buClr>
              <a:buAutoNum type="arabicPeriod"/>
            </a:pPr>
            <a:r>
              <a:rPr lang="en-US" dirty="0"/>
              <a:t>Conclusion</a:t>
            </a:r>
          </a:p>
        </p:txBody>
      </p:sp>
      <p:pic>
        <p:nvPicPr>
          <p:cNvPr id="9" name="Graphic 8" descr="Check List">
            <a:extLst>
              <a:ext uri="{FF2B5EF4-FFF2-40B4-BE49-F238E27FC236}">
                <a16:creationId xmlns:a16="http://schemas.microsoft.com/office/drawing/2014/main" id="{3E3B55C1-6365-E7A2-B702-743F2C5B17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3157" y="824005"/>
            <a:ext cx="5209989" cy="5209989"/>
          </a:xfrm>
          <a:prstGeom prst="rect">
            <a:avLst/>
          </a:prstGeom>
        </p:spPr>
      </p:pic>
    </p:spTree>
    <p:extLst>
      <p:ext uri="{BB962C8B-B14F-4D97-AF65-F5344CB8AC3E}">
        <p14:creationId xmlns:p14="http://schemas.microsoft.com/office/powerpoint/2010/main" val="3013926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0CE9-2462-6C33-124B-C7C93A60DBEA}"/>
              </a:ext>
            </a:extLst>
          </p:cNvPr>
          <p:cNvSpPr>
            <a:spLocks noGrp="1"/>
          </p:cNvSpPr>
          <p:nvPr>
            <p:ph type="title"/>
          </p:nvPr>
        </p:nvSpPr>
        <p:spPr>
          <a:xfrm>
            <a:off x="4965290" y="365760"/>
            <a:ext cx="5997678" cy="1325562"/>
          </a:xfrm>
        </p:spPr>
        <p:txBody>
          <a:bodyPr>
            <a:normAutofit/>
          </a:bodyPr>
          <a:lstStyle/>
          <a:p>
            <a:r>
              <a:rPr lang="en-US" dirty="0"/>
              <a:t>About PKWARE</a:t>
            </a:r>
            <a:endParaRPr lang="en-IN" dirty="0"/>
          </a:p>
        </p:txBody>
      </p:sp>
      <p:pic>
        <p:nvPicPr>
          <p:cNvPr id="5" name="Picture 4" descr="Padlock on computer motherboard">
            <a:extLst>
              <a:ext uri="{FF2B5EF4-FFF2-40B4-BE49-F238E27FC236}">
                <a16:creationId xmlns:a16="http://schemas.microsoft.com/office/drawing/2014/main" id="{5F7A8E45-D9FA-8062-4DE0-A78E3057DF6F}"/>
              </a:ext>
            </a:extLst>
          </p:cNvPr>
          <p:cNvPicPr>
            <a:picLocks noChangeAspect="1"/>
          </p:cNvPicPr>
          <p:nvPr/>
        </p:nvPicPr>
        <p:blipFill rotWithShape="1">
          <a:blip r:embed="rId2"/>
          <a:srcRect l="15677" r="39031" b="-1"/>
          <a:stretch/>
        </p:blipFill>
        <p:spPr>
          <a:xfrm>
            <a:off x="20" y="10"/>
            <a:ext cx="4653291" cy="6857990"/>
          </a:xfrm>
          <a:prstGeom prst="rect">
            <a:avLst/>
          </a:prstGeom>
        </p:spPr>
      </p:pic>
      <p:sp>
        <p:nvSpPr>
          <p:cNvPr id="3" name="Content Placeholder 2">
            <a:extLst>
              <a:ext uri="{FF2B5EF4-FFF2-40B4-BE49-F238E27FC236}">
                <a16:creationId xmlns:a16="http://schemas.microsoft.com/office/drawing/2014/main" id="{A9F9B3FF-ECDA-ACA6-8201-FFC67FB3B389}"/>
              </a:ext>
            </a:extLst>
          </p:cNvPr>
          <p:cNvSpPr>
            <a:spLocks noGrp="1"/>
          </p:cNvSpPr>
          <p:nvPr>
            <p:ph idx="1"/>
          </p:nvPr>
        </p:nvSpPr>
        <p:spPr>
          <a:xfrm>
            <a:off x="4965290" y="2005739"/>
            <a:ext cx="6015571" cy="4174398"/>
          </a:xfrm>
        </p:spPr>
        <p:txBody>
          <a:bodyPr>
            <a:normAutofit/>
          </a:bodyPr>
          <a:lstStyle/>
          <a:p>
            <a:pPr>
              <a:spcBef>
                <a:spcPts val="1200"/>
              </a:spcBef>
              <a:spcAft>
                <a:spcPts val="1200"/>
              </a:spcAft>
            </a:pPr>
            <a:r>
              <a:rPr lang="en-IN" sz="1500" dirty="0">
                <a:effectLst/>
                <a:latin typeface="Times New Roman" panose="02020603050405020304" pitchFamily="18" charset="0"/>
                <a:ea typeface="Times New Roman" panose="02020603050405020304" pitchFamily="18" charset="0"/>
              </a:rPr>
              <a:t>PKWARE Inc. is an enterprise data protection software company that provides discovery, classification, masking and encryption solutions, along with data compression software, used by thousands of organizations in financial services, manufacturing, military, healthcare and government. These solutions are used by enterprises that need to comply with data protection regulations such as GDPR, CCPA,</a:t>
            </a:r>
            <a:r>
              <a:rPr lang="en-IN" sz="1500" u="none" strike="noStrike" dirty="0">
                <a:effectLst/>
                <a:latin typeface="Times New Roman" panose="02020603050405020304" pitchFamily="18" charset="0"/>
                <a:ea typeface="Times New Roman" panose="02020603050405020304" pitchFamily="18" charset="0"/>
              </a:rPr>
              <a:t> HIPAA,</a:t>
            </a:r>
            <a:r>
              <a:rPr lang="en-IN" sz="1500" dirty="0">
                <a:effectLst/>
                <a:latin typeface="Times New Roman" panose="02020603050405020304" pitchFamily="18" charset="0"/>
                <a:ea typeface="Times New Roman" panose="02020603050405020304" pitchFamily="18" charset="0"/>
              </a:rPr>
              <a:t> PCI DSS, TISAX,</a:t>
            </a:r>
            <a:r>
              <a:rPr lang="en-IN" sz="1500" u="none" strike="noStrike" dirty="0">
                <a:effectLst/>
                <a:latin typeface="Times New Roman" panose="02020603050405020304" pitchFamily="18" charset="0"/>
                <a:ea typeface="Times New Roman" panose="02020603050405020304" pitchFamily="18" charset="0"/>
              </a:rPr>
              <a:t> ITAR, CDPA, LGPD</a:t>
            </a:r>
            <a:r>
              <a:rPr lang="en-IN" sz="1500" dirty="0">
                <a:effectLst/>
                <a:latin typeface="Times New Roman" panose="02020603050405020304" pitchFamily="18" charset="0"/>
                <a:ea typeface="Times New Roman" panose="02020603050405020304" pitchFamily="18" charset="0"/>
              </a:rPr>
              <a:t> and other emerging laws. The company is headquartered in Milwaukee, Wisconsin with additional offices in the US, UK and India.</a:t>
            </a:r>
          </a:p>
          <a:p>
            <a:pPr marR="12700">
              <a:spcBef>
                <a:spcPts val="1200"/>
              </a:spcBef>
              <a:spcAft>
                <a:spcPts val="1200"/>
              </a:spcAft>
            </a:pPr>
            <a:r>
              <a:rPr lang="en-IN" sz="1500" dirty="0">
                <a:effectLst/>
                <a:latin typeface="Times New Roman" panose="02020603050405020304" pitchFamily="18" charset="0"/>
                <a:ea typeface="Times New Roman" panose="02020603050405020304" pitchFamily="18" charset="0"/>
              </a:rPr>
              <a:t>Rebranded in 2021 after the acquisition of </a:t>
            </a:r>
            <a:r>
              <a:rPr lang="en-IN" sz="1500" dirty="0" err="1">
                <a:effectLst/>
                <a:latin typeface="Times New Roman" panose="02020603050405020304" pitchFamily="18" charset="0"/>
                <a:ea typeface="Times New Roman" panose="02020603050405020304" pitchFamily="18" charset="0"/>
              </a:rPr>
              <a:t>Dataguise</a:t>
            </a:r>
            <a:r>
              <a:rPr lang="en-IN" sz="1500" dirty="0">
                <a:effectLst/>
                <a:latin typeface="Times New Roman" panose="02020603050405020304" pitchFamily="18" charset="0"/>
                <a:ea typeface="Times New Roman" panose="02020603050405020304" pitchFamily="18" charset="0"/>
              </a:rPr>
              <a:t>, the PK Protect suite encompasses all former PKWARE and </a:t>
            </a:r>
            <a:r>
              <a:rPr lang="en-IN" sz="1500" dirty="0" err="1">
                <a:effectLst/>
                <a:latin typeface="Times New Roman" panose="02020603050405020304" pitchFamily="18" charset="0"/>
                <a:ea typeface="Times New Roman" panose="02020603050405020304" pitchFamily="18" charset="0"/>
              </a:rPr>
              <a:t>Dataguise</a:t>
            </a:r>
            <a:r>
              <a:rPr lang="en-IN" sz="1500" dirty="0">
                <a:effectLst/>
                <a:latin typeface="Times New Roman" panose="02020603050405020304" pitchFamily="18" charset="0"/>
                <a:ea typeface="Times New Roman" panose="02020603050405020304" pitchFamily="18" charset="0"/>
              </a:rPr>
              <a:t> products and offers solutions for managing personal data and other sensitive data through data discovery, classification, masking, reduction and encryption.</a:t>
            </a:r>
          </a:p>
          <a:p>
            <a:endParaRPr lang="en-IN" sz="1500" dirty="0"/>
          </a:p>
        </p:txBody>
      </p:sp>
    </p:spTree>
    <p:extLst>
      <p:ext uri="{BB962C8B-B14F-4D97-AF65-F5344CB8AC3E}">
        <p14:creationId xmlns:p14="http://schemas.microsoft.com/office/powerpoint/2010/main" val="363355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0AE80D91-18AA-438F-BFF4-E6BABFDFBA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9">
            <a:extLst>
              <a:ext uri="{FF2B5EF4-FFF2-40B4-BE49-F238E27FC236}">
                <a16:creationId xmlns:a16="http://schemas.microsoft.com/office/drawing/2014/main" id="{EF05C5AB-8A34-4DF3-AB54-AD74AA432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4698" y="0"/>
            <a:ext cx="5188141" cy="68654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B9A5AAB-153C-581D-8936-DF6DBB067EED}"/>
              </a:ext>
            </a:extLst>
          </p:cNvPr>
          <p:cNvSpPr>
            <a:spLocks noGrp="1"/>
          </p:cNvSpPr>
          <p:nvPr>
            <p:ph type="title"/>
          </p:nvPr>
        </p:nvSpPr>
        <p:spPr>
          <a:xfrm>
            <a:off x="6902937" y="643466"/>
            <a:ext cx="3962658" cy="5376334"/>
          </a:xfrm>
        </p:spPr>
        <p:txBody>
          <a:bodyPr anchor="ctr">
            <a:normAutofit/>
          </a:bodyPr>
          <a:lstStyle/>
          <a:p>
            <a:r>
              <a:rPr lang="en-US" sz="3600">
                <a:solidFill>
                  <a:srgbClr val="FFFFFF"/>
                </a:solidFill>
              </a:rPr>
              <a:t>Training Details</a:t>
            </a:r>
            <a:endParaRPr lang="en-IN" sz="3600">
              <a:solidFill>
                <a:srgbClr val="FFFFFF"/>
              </a:solidFill>
            </a:endParaRPr>
          </a:p>
        </p:txBody>
      </p:sp>
      <p:sp>
        <p:nvSpPr>
          <p:cNvPr id="3" name="Content Placeholder 2">
            <a:extLst>
              <a:ext uri="{FF2B5EF4-FFF2-40B4-BE49-F238E27FC236}">
                <a16:creationId xmlns:a16="http://schemas.microsoft.com/office/drawing/2014/main" id="{22F84E14-3E24-7614-2315-E2F2F03D0290}"/>
              </a:ext>
            </a:extLst>
          </p:cNvPr>
          <p:cNvSpPr>
            <a:spLocks noGrp="1"/>
          </p:cNvSpPr>
          <p:nvPr>
            <p:ph idx="1"/>
          </p:nvPr>
        </p:nvSpPr>
        <p:spPr>
          <a:xfrm>
            <a:off x="643467" y="643467"/>
            <a:ext cx="4817766" cy="5578528"/>
          </a:xfrm>
        </p:spPr>
        <p:txBody>
          <a:bodyPr anchor="ctr">
            <a:normAutofit/>
          </a:bodyPr>
          <a:lstStyle/>
          <a:p>
            <a:pPr marL="0" indent="0">
              <a:spcBef>
                <a:spcPts val="1200"/>
              </a:spcBef>
              <a:spcAft>
                <a:spcPts val="1200"/>
              </a:spcAft>
              <a:buNone/>
            </a:pPr>
            <a:r>
              <a:rPr lang="en-IN" dirty="0">
                <a:effectLst/>
                <a:latin typeface="Times New Roman" panose="02020603050405020304" pitchFamily="18" charset="0"/>
                <a:ea typeface="Times New Roman" panose="02020603050405020304" pitchFamily="18" charset="0"/>
              </a:rPr>
              <a:t>The first 3 months of the internship is the training of the technologies used in products of </a:t>
            </a:r>
            <a:r>
              <a:rPr lang="en-IN" dirty="0" err="1">
                <a:effectLst/>
                <a:latin typeface="Times New Roman" panose="02020603050405020304" pitchFamily="18" charset="0"/>
                <a:ea typeface="Times New Roman" panose="02020603050405020304" pitchFamily="18" charset="0"/>
              </a:rPr>
              <a:t>Pkware</a:t>
            </a:r>
            <a:r>
              <a:rPr lang="en-IN" dirty="0">
                <a:effectLst/>
                <a:latin typeface="Times New Roman" panose="02020603050405020304" pitchFamily="18" charset="0"/>
                <a:ea typeface="Times New Roman" panose="02020603050405020304" pitchFamily="18" charset="0"/>
              </a:rPr>
              <a:t>. This includes: - </a:t>
            </a:r>
          </a:p>
          <a:p>
            <a:pPr marL="342900" lvl="0" indent="-342900" fontAlgn="base">
              <a:spcBef>
                <a:spcPts val="1200"/>
              </a:spcBef>
              <a:spcAft>
                <a:spcPts val="0"/>
              </a:spcAft>
              <a:buFont typeface="+mj-lt"/>
              <a:buAutoNum type="arabicPeriod"/>
              <a:tabLst>
                <a:tab pos="636905" algn="l"/>
              </a:tabLst>
            </a:pPr>
            <a:r>
              <a:rPr lang="en-IN" dirty="0">
                <a:effectLst/>
                <a:latin typeface="Times New Roman" panose="02020603050405020304" pitchFamily="18" charset="0"/>
                <a:ea typeface="Times New Roman" panose="02020603050405020304" pitchFamily="18" charset="0"/>
              </a:rPr>
              <a:t>Java programming language (Core and Advance)</a:t>
            </a:r>
          </a:p>
          <a:p>
            <a:pPr marL="342900" lvl="0" indent="-342900" fontAlgn="base">
              <a:buFont typeface="+mj-lt"/>
              <a:buAutoNum type="arabicPeriod"/>
              <a:tabLst>
                <a:tab pos="636905" algn="l"/>
              </a:tabLst>
            </a:pPr>
            <a:r>
              <a:rPr lang="en-IN" dirty="0">
                <a:effectLst/>
                <a:latin typeface="Times New Roman" panose="02020603050405020304" pitchFamily="18" charset="0"/>
                <a:ea typeface="Times New Roman" panose="02020603050405020304" pitchFamily="18" charset="0"/>
              </a:rPr>
              <a:t>Java Database Connectivity (JDBC) and Hibernate</a:t>
            </a:r>
          </a:p>
          <a:p>
            <a:pPr marL="342900" lvl="0" indent="-342900" fontAlgn="base">
              <a:buFont typeface="+mj-lt"/>
              <a:buAutoNum type="arabicPeriod"/>
              <a:tabLst>
                <a:tab pos="636905" algn="l"/>
              </a:tabLst>
            </a:pPr>
            <a:r>
              <a:rPr lang="en-IN" dirty="0">
                <a:effectLst/>
                <a:latin typeface="Times New Roman" panose="02020603050405020304" pitchFamily="18" charset="0"/>
                <a:ea typeface="Times New Roman" panose="02020603050405020304" pitchFamily="18" charset="0"/>
              </a:rPr>
              <a:t>Spring Boot Framework</a:t>
            </a:r>
          </a:p>
          <a:p>
            <a:pPr marL="342900" lvl="0" indent="-342900" fontAlgn="base">
              <a:buFont typeface="+mj-lt"/>
              <a:buAutoNum type="arabicPeriod"/>
              <a:tabLst>
                <a:tab pos="636905" algn="l"/>
              </a:tabLst>
            </a:pPr>
            <a:r>
              <a:rPr lang="en-IN" dirty="0">
                <a:effectLst/>
                <a:latin typeface="Times New Roman" panose="02020603050405020304" pitchFamily="18" charset="0"/>
                <a:ea typeface="Times New Roman" panose="02020603050405020304" pitchFamily="18" charset="0"/>
              </a:rPr>
              <a:t>Introduction to Gradle, Tomcat server</a:t>
            </a:r>
          </a:p>
          <a:p>
            <a:pPr marL="342900" lvl="0" indent="-342900" fontAlgn="base">
              <a:buFont typeface="+mj-lt"/>
              <a:buAutoNum type="arabicPeriod"/>
              <a:tabLst>
                <a:tab pos="636905" algn="l"/>
              </a:tabLst>
            </a:pPr>
            <a:r>
              <a:rPr lang="en-IN" dirty="0">
                <a:effectLst/>
                <a:latin typeface="Times New Roman" panose="02020603050405020304" pitchFamily="18" charset="0"/>
                <a:ea typeface="Times New Roman" panose="02020603050405020304" pitchFamily="18" charset="0"/>
              </a:rPr>
              <a:t>Introduction to HTML, CSS, Bootstrap</a:t>
            </a:r>
          </a:p>
          <a:p>
            <a:pPr marL="342900" lvl="0" indent="-342900" fontAlgn="base">
              <a:buFont typeface="+mj-lt"/>
              <a:buAutoNum type="arabicPeriod"/>
              <a:tabLst>
                <a:tab pos="636905" algn="l"/>
              </a:tabLst>
            </a:pPr>
            <a:r>
              <a:rPr lang="en-IN" dirty="0">
                <a:effectLst/>
                <a:latin typeface="Times New Roman" panose="02020603050405020304" pitchFamily="18" charset="0"/>
                <a:ea typeface="Times New Roman" panose="02020603050405020304" pitchFamily="18" charset="0"/>
              </a:rPr>
              <a:t>JavaScript and typescript programming language</a:t>
            </a:r>
          </a:p>
          <a:p>
            <a:pPr marL="342900" lvl="0" indent="-342900" fontAlgn="base">
              <a:spcAft>
                <a:spcPts val="1200"/>
              </a:spcAft>
              <a:buFont typeface="+mj-lt"/>
              <a:buAutoNum type="arabicPeriod"/>
              <a:tabLst>
                <a:tab pos="636905" algn="l"/>
              </a:tabLst>
            </a:pPr>
            <a:r>
              <a:rPr lang="en-IN" dirty="0">
                <a:effectLst/>
                <a:latin typeface="Times New Roman" panose="02020603050405020304" pitchFamily="18" charset="0"/>
                <a:ea typeface="Times New Roman" panose="02020603050405020304" pitchFamily="18" charset="0"/>
              </a:rPr>
              <a:t>Angular framework</a:t>
            </a:r>
          </a:p>
          <a:p>
            <a:endParaRPr lang="en-IN" dirty="0"/>
          </a:p>
        </p:txBody>
      </p:sp>
      <p:sp>
        <p:nvSpPr>
          <p:cNvPr id="16" name="Rectangle 11">
            <a:extLst>
              <a:ext uri="{FF2B5EF4-FFF2-40B4-BE49-F238E27FC236}">
                <a16:creationId xmlns:a16="http://schemas.microsoft.com/office/drawing/2014/main" id="{AA3B856C-9196-4702-BED7-5733C7EAA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0639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B81C5-1B03-4BAF-6CC9-7D759794ABE7}"/>
              </a:ext>
            </a:extLst>
          </p:cNvPr>
          <p:cNvSpPr>
            <a:spLocks noGrp="1"/>
          </p:cNvSpPr>
          <p:nvPr>
            <p:ph type="title"/>
          </p:nvPr>
        </p:nvSpPr>
        <p:spPr>
          <a:xfrm>
            <a:off x="1261872" y="365760"/>
            <a:ext cx="9692640" cy="1325562"/>
          </a:xfrm>
        </p:spPr>
        <p:txBody>
          <a:bodyPr>
            <a:normAutofit/>
          </a:bodyPr>
          <a:lstStyle/>
          <a:p>
            <a:r>
              <a:rPr lang="en-US" dirty="0"/>
              <a:t>Online Food Ordering System</a:t>
            </a:r>
            <a:endParaRPr lang="en-IN" dirty="0"/>
          </a:p>
        </p:txBody>
      </p:sp>
      <p:sp>
        <p:nvSpPr>
          <p:cNvPr id="3" name="Content Placeholder 2">
            <a:extLst>
              <a:ext uri="{FF2B5EF4-FFF2-40B4-BE49-F238E27FC236}">
                <a16:creationId xmlns:a16="http://schemas.microsoft.com/office/drawing/2014/main" id="{2714A5E2-2501-F08B-CC12-47674422A6F6}"/>
              </a:ext>
            </a:extLst>
          </p:cNvPr>
          <p:cNvSpPr>
            <a:spLocks noGrp="1"/>
          </p:cNvSpPr>
          <p:nvPr>
            <p:ph idx="1"/>
          </p:nvPr>
        </p:nvSpPr>
        <p:spPr>
          <a:xfrm>
            <a:off x="1409018" y="2067002"/>
            <a:ext cx="5649579" cy="4246562"/>
          </a:xfrm>
        </p:spPr>
        <p:txBody>
          <a:bodyPr>
            <a:normAutofit/>
          </a:bodyPr>
          <a:lstStyle/>
          <a:p>
            <a:r>
              <a:rPr lang="en-US" sz="1500" dirty="0"/>
              <a:t>Manage items in cart and place orders</a:t>
            </a:r>
          </a:p>
          <a:p>
            <a:r>
              <a:rPr lang="en-US" sz="1500" dirty="0"/>
              <a:t>Manage your previous orders.</a:t>
            </a:r>
          </a:p>
          <a:p>
            <a:r>
              <a:rPr lang="en-US" sz="1500" dirty="0"/>
              <a:t>Manage Inventory for driver</a:t>
            </a:r>
          </a:p>
          <a:p>
            <a:r>
              <a:rPr lang="en-US" sz="1500" dirty="0"/>
              <a:t>Close and open Restaurant.</a:t>
            </a:r>
          </a:p>
          <a:p>
            <a:r>
              <a:rPr lang="en-US" sz="1500" dirty="0"/>
              <a:t>Manage orders with status.</a:t>
            </a:r>
          </a:p>
          <a:p>
            <a:r>
              <a:rPr lang="en-US" sz="1500" dirty="0"/>
              <a:t>Filter orders on basis of date.</a:t>
            </a:r>
          </a:p>
          <a:p>
            <a:r>
              <a:rPr lang="en-US" sz="1500" dirty="0"/>
              <a:t>View support metrics using date filters.</a:t>
            </a:r>
          </a:p>
          <a:p>
            <a:r>
              <a:rPr lang="en-US" sz="1500" dirty="0"/>
              <a:t>Item wise breakdown</a:t>
            </a:r>
          </a:p>
          <a:p>
            <a:r>
              <a:rPr lang="en-US" sz="1500" dirty="0"/>
              <a:t>Category wise breakdown.</a:t>
            </a:r>
          </a:p>
        </p:txBody>
      </p:sp>
      <p:pic>
        <p:nvPicPr>
          <p:cNvPr id="5" name="Picture 4">
            <a:extLst>
              <a:ext uri="{FF2B5EF4-FFF2-40B4-BE49-F238E27FC236}">
                <a16:creationId xmlns:a16="http://schemas.microsoft.com/office/drawing/2014/main" id="{887B707D-EE6C-E016-C2D4-D7559C8B2FB5}"/>
              </a:ext>
            </a:extLst>
          </p:cNvPr>
          <p:cNvPicPr>
            <a:picLocks noChangeAspect="1"/>
          </p:cNvPicPr>
          <p:nvPr/>
        </p:nvPicPr>
        <p:blipFill rotWithShape="1">
          <a:blip r:embed="rId2"/>
          <a:srcRect l="2300" t="14923" r="84120" b="64407"/>
          <a:stretch/>
        </p:blipFill>
        <p:spPr bwMode="auto">
          <a:xfrm>
            <a:off x="7418577" y="2272797"/>
            <a:ext cx="3511550" cy="30060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5548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859A-08DD-448E-C4B7-0E9219D17321}"/>
              </a:ext>
            </a:extLst>
          </p:cNvPr>
          <p:cNvSpPr>
            <a:spLocks noGrp="1"/>
          </p:cNvSpPr>
          <p:nvPr>
            <p:ph type="title"/>
          </p:nvPr>
        </p:nvSpPr>
        <p:spPr>
          <a:xfrm>
            <a:off x="1261872" y="640081"/>
            <a:ext cx="4954920" cy="1606948"/>
          </a:xfrm>
        </p:spPr>
        <p:txBody>
          <a:bodyPr>
            <a:normAutofit/>
          </a:bodyPr>
          <a:lstStyle/>
          <a:p>
            <a:r>
              <a:rPr lang="en-US" sz="3400" dirty="0"/>
              <a:t>Software Requirement Specification</a:t>
            </a:r>
            <a:endParaRPr lang="en-IN" sz="3400" dirty="0"/>
          </a:p>
        </p:txBody>
      </p:sp>
      <p:sp>
        <p:nvSpPr>
          <p:cNvPr id="3" name="Content Placeholder 2">
            <a:extLst>
              <a:ext uri="{FF2B5EF4-FFF2-40B4-BE49-F238E27FC236}">
                <a16:creationId xmlns:a16="http://schemas.microsoft.com/office/drawing/2014/main" id="{2A4D4DC9-F1AD-7A0E-DE5E-5216A6EF8D24}"/>
              </a:ext>
            </a:extLst>
          </p:cNvPr>
          <p:cNvSpPr>
            <a:spLocks noGrp="1"/>
          </p:cNvSpPr>
          <p:nvPr>
            <p:ph idx="1"/>
          </p:nvPr>
        </p:nvSpPr>
        <p:spPr>
          <a:xfrm>
            <a:off x="1261872" y="2560106"/>
            <a:ext cx="4954920" cy="3724805"/>
          </a:xfrm>
        </p:spPr>
        <p:txBody>
          <a:bodyPr>
            <a:normAutofit/>
          </a:bodyPr>
          <a:lstStyle/>
          <a:p>
            <a:pPr>
              <a:lnSpc>
                <a:spcPct val="100000"/>
              </a:lnSpc>
            </a:pPr>
            <a:r>
              <a:rPr lang="en-US" dirty="0"/>
              <a:t>Eclipse IDE - </a:t>
            </a:r>
            <a:r>
              <a:rPr lang="en-IN" dirty="0">
                <a:effectLst/>
                <a:latin typeface="Times New Roman" panose="02020603050405020304" pitchFamily="18" charset="0"/>
                <a:ea typeface="Times New Roman" panose="02020603050405020304" pitchFamily="18" charset="0"/>
              </a:rPr>
              <a:t>Eclipse is an integrated development environment (IDE) used in computer programming. It contains a base workspace and an extensible plug-in system for customizing the environment. </a:t>
            </a:r>
          </a:p>
          <a:p>
            <a:pPr>
              <a:lnSpc>
                <a:spcPct val="100000"/>
              </a:lnSpc>
              <a:spcBef>
                <a:spcPts val="1200"/>
              </a:spcBef>
            </a:pPr>
            <a:r>
              <a:rPr lang="en-IN" dirty="0" err="1">
                <a:effectLst/>
                <a:latin typeface="Times New Roman" panose="02020603050405020304" pitchFamily="18" charset="0"/>
                <a:ea typeface="Times New Roman" panose="02020603050405020304" pitchFamily="18" charset="0"/>
              </a:rPr>
              <a:t>PgAdmin</a:t>
            </a:r>
            <a:r>
              <a:rPr lang="en-IN" b="1" dirty="0">
                <a:effectLst/>
                <a:latin typeface="Times New Roman" panose="02020603050405020304" pitchFamily="18" charset="0"/>
                <a:ea typeface="Times New Roman" panose="02020603050405020304" pitchFamily="18" charset="0"/>
              </a:rPr>
              <a:t> - </a:t>
            </a:r>
            <a:r>
              <a:rPr lang="en-IN" dirty="0" err="1">
                <a:effectLst/>
                <a:latin typeface="Times New Roman" panose="02020603050405020304" pitchFamily="18" charset="0"/>
                <a:ea typeface="Times New Roman" panose="02020603050405020304" pitchFamily="18" charset="0"/>
              </a:rPr>
              <a:t>PgAdmin</a:t>
            </a:r>
            <a:r>
              <a:rPr lang="en-IN" dirty="0">
                <a:effectLst/>
                <a:latin typeface="Times New Roman" panose="02020603050405020304" pitchFamily="18" charset="0"/>
                <a:ea typeface="Times New Roman" panose="02020603050405020304" pitchFamily="18" charset="0"/>
              </a:rPr>
              <a:t> is a user-friendly software tool designed for managing and administering PostgreSQL databases. It provides a simple and intuitive interface that allows users to perform various tasks, such as creating and managing database objects, executing queries, and monitoring database performance. </a:t>
            </a:r>
            <a:endParaRPr lang="en-IN" dirty="0"/>
          </a:p>
        </p:txBody>
      </p:sp>
      <p:pic>
        <p:nvPicPr>
          <p:cNvPr id="16" name="Picture 15" descr="A close up of a logo&#10;&#10;Description automatically generated with low confidence">
            <a:extLst>
              <a:ext uri="{FF2B5EF4-FFF2-40B4-BE49-F238E27FC236}">
                <a16:creationId xmlns:a16="http://schemas.microsoft.com/office/drawing/2014/main" id="{C7D183BE-6021-7118-C65A-9964AAF63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6220" y="1622539"/>
            <a:ext cx="3973908" cy="937567"/>
          </a:xfrm>
          <a:prstGeom prst="rect">
            <a:avLst/>
          </a:prstGeom>
        </p:spPr>
      </p:pic>
      <p:pic>
        <p:nvPicPr>
          <p:cNvPr id="17" name="Picture 16" descr="A picture containing font, logo, graphics, symbol&#10;&#10;Description automatically generated">
            <a:extLst>
              <a:ext uri="{FF2B5EF4-FFF2-40B4-BE49-F238E27FC236}">
                <a16:creationId xmlns:a16="http://schemas.microsoft.com/office/drawing/2014/main" id="{39024720-7C1C-2BF6-54D0-A7E20CC841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220" y="3498484"/>
            <a:ext cx="3973908" cy="1848048"/>
          </a:xfrm>
          <a:prstGeom prst="rect">
            <a:avLst/>
          </a:prstGeom>
        </p:spPr>
      </p:pic>
    </p:spTree>
    <p:extLst>
      <p:ext uri="{BB962C8B-B14F-4D97-AF65-F5344CB8AC3E}">
        <p14:creationId xmlns:p14="http://schemas.microsoft.com/office/powerpoint/2010/main" val="3078901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4D75F1-027D-A363-EFEE-56F47DE3BB99}"/>
              </a:ext>
            </a:extLst>
          </p:cNvPr>
          <p:cNvSpPr>
            <a:spLocks noGrp="1"/>
          </p:cNvSpPr>
          <p:nvPr>
            <p:ph idx="1"/>
          </p:nvPr>
        </p:nvSpPr>
        <p:spPr>
          <a:xfrm>
            <a:off x="842772" y="1210311"/>
            <a:ext cx="5469128" cy="4757419"/>
          </a:xfrm>
        </p:spPr>
        <p:txBody>
          <a:bodyPr>
            <a:normAutofit/>
          </a:bodyPr>
          <a:lstStyle/>
          <a:p>
            <a:r>
              <a:rPr lang="en-US" dirty="0"/>
              <a:t>VS Code - </a:t>
            </a:r>
            <a:r>
              <a:rPr lang="en-IN" dirty="0">
                <a:effectLst/>
                <a:latin typeface="Times New Roman" panose="02020603050405020304" pitchFamily="18" charset="0"/>
                <a:ea typeface="Times New Roman" panose="02020603050405020304" pitchFamily="18" charset="0"/>
              </a:rPr>
              <a:t>Visual Studio Code, also commonly referred to as VS Code, is a source-code editor made by Microsoft for</a:t>
            </a:r>
            <a:r>
              <a:rPr lang="en-IN" u="none" strike="noStrike" dirty="0">
                <a:effectLst/>
                <a:latin typeface="Times New Roman" panose="02020603050405020304" pitchFamily="18" charset="0"/>
                <a:ea typeface="Times New Roman" panose="02020603050405020304" pitchFamily="18" charset="0"/>
              </a:rPr>
              <a:t> Windows,</a:t>
            </a:r>
            <a:r>
              <a:rPr lang="en-IN" dirty="0">
                <a:effectLst/>
                <a:latin typeface="Times New Roman" panose="02020603050405020304" pitchFamily="18" charset="0"/>
                <a:ea typeface="Times New Roman" panose="02020603050405020304" pitchFamily="18" charset="0"/>
              </a:rPr>
              <a:t> Linux and macOS. Features include support for debugging, syntax highlighting,</a:t>
            </a:r>
            <a:r>
              <a:rPr lang="en-IN" u="none" strike="noStrike" dirty="0">
                <a:effectLst/>
                <a:latin typeface="Times New Roman" panose="02020603050405020304" pitchFamily="18" charset="0"/>
                <a:ea typeface="Times New Roman" panose="02020603050405020304" pitchFamily="18" charset="0"/>
              </a:rPr>
              <a:t> intelligent code completion, snippets,</a:t>
            </a:r>
            <a:r>
              <a:rPr lang="en-IN" dirty="0">
                <a:effectLst/>
                <a:latin typeface="Times New Roman" panose="02020603050405020304" pitchFamily="18" charset="0"/>
                <a:ea typeface="Times New Roman" panose="02020603050405020304" pitchFamily="18" charset="0"/>
              </a:rPr>
              <a:t> code refactoring, and embedded Git. </a:t>
            </a:r>
            <a:endParaRPr lang="en-US" dirty="0">
              <a:effectLst/>
              <a:latin typeface="Times New Roman" panose="02020603050405020304" pitchFamily="18" charset="0"/>
              <a:ea typeface="Times New Roman" panose="02020603050405020304" pitchFamily="18" charset="0"/>
            </a:endParaRPr>
          </a:p>
          <a:p>
            <a:r>
              <a:rPr lang="en-IN" dirty="0">
                <a:effectLst/>
                <a:latin typeface="Times New Roman" panose="02020603050405020304" pitchFamily="18" charset="0"/>
                <a:ea typeface="Times New Roman" panose="02020603050405020304" pitchFamily="18" charset="0"/>
              </a:rPr>
              <a:t>Git and </a:t>
            </a:r>
            <a:r>
              <a:rPr lang="en-IN" dirty="0" err="1">
                <a:effectLst/>
                <a:latin typeface="Times New Roman" panose="02020603050405020304" pitchFamily="18" charset="0"/>
                <a:ea typeface="Times New Roman" panose="02020603050405020304" pitchFamily="18" charset="0"/>
              </a:rPr>
              <a:t>Github</a:t>
            </a:r>
            <a:r>
              <a:rPr lang="en-IN" dirty="0">
                <a:latin typeface="Times New Roman" panose="02020603050405020304" pitchFamily="18" charset="0"/>
                <a:ea typeface="Times New Roman" panose="02020603050405020304" pitchFamily="18" charset="0"/>
              </a:rPr>
              <a:t> </a:t>
            </a:r>
            <a:r>
              <a:rPr lang="en-IN" b="1" dirty="0">
                <a:latin typeface="Times New Roman" panose="02020603050405020304" pitchFamily="18" charset="0"/>
                <a:ea typeface="Times New Roman" panose="02020603050405020304" pitchFamily="18" charset="0"/>
              </a:rPr>
              <a:t>- </a:t>
            </a:r>
            <a:r>
              <a:rPr lang="en-IN" dirty="0">
                <a:effectLst/>
                <a:latin typeface="Times New Roman" panose="02020603050405020304" pitchFamily="18" charset="0"/>
                <a:ea typeface="Times New Roman" panose="02020603050405020304" pitchFamily="18" charset="0"/>
              </a:rPr>
              <a:t>Git and GitHub are powerful software tools used for version control and collaboration in software development projects. Git is a distributed version control system that allows developers to track changes, manage different versions of files, and collaborate with others efficiently. GitHub, on the other hand, is a web-based hosting service for Git repositories. It provides a platform for developers to store their Git repositories remotely and collaborate with others. </a:t>
            </a:r>
            <a:endParaRPr lang="en-IN" dirty="0"/>
          </a:p>
        </p:txBody>
      </p:sp>
      <p:pic>
        <p:nvPicPr>
          <p:cNvPr id="7" name="Picture 6" descr="A picture containing symbol, electric blue, rectangle, design&#10;&#10;Description automatically generated">
            <a:extLst>
              <a:ext uri="{FF2B5EF4-FFF2-40B4-BE49-F238E27FC236}">
                <a16:creationId xmlns:a16="http://schemas.microsoft.com/office/drawing/2014/main" id="{AD234840-D9E4-0836-7590-B071228DA9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9332" y="640081"/>
            <a:ext cx="2628899" cy="2628899"/>
          </a:xfrm>
          <a:prstGeom prst="rect">
            <a:avLst/>
          </a:prstGeom>
        </p:spPr>
      </p:pic>
      <p:pic>
        <p:nvPicPr>
          <p:cNvPr id="5" name="Picture 4" descr="A picture containing logo, font, graphics, symbol&#10;&#10;Description automatically generated">
            <a:extLst>
              <a:ext uri="{FF2B5EF4-FFF2-40B4-BE49-F238E27FC236}">
                <a16:creationId xmlns:a16="http://schemas.microsoft.com/office/drawing/2014/main" id="{C7085A2F-48B9-4274-41E2-95740D3C85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828" y="3589021"/>
            <a:ext cx="3973908" cy="2225388"/>
          </a:xfrm>
          <a:prstGeom prst="rect">
            <a:avLst/>
          </a:prstGeom>
        </p:spPr>
      </p:pic>
    </p:spTree>
    <p:extLst>
      <p:ext uri="{BB962C8B-B14F-4D97-AF65-F5344CB8AC3E}">
        <p14:creationId xmlns:p14="http://schemas.microsoft.com/office/powerpoint/2010/main" val="2353226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60E67-12A5-F731-6748-759B10ECA598}"/>
              </a:ext>
            </a:extLst>
          </p:cNvPr>
          <p:cNvSpPr>
            <a:spLocks noGrp="1"/>
          </p:cNvSpPr>
          <p:nvPr>
            <p:ph type="title"/>
          </p:nvPr>
        </p:nvSpPr>
        <p:spPr>
          <a:xfrm>
            <a:off x="817061" y="325406"/>
            <a:ext cx="9692640" cy="704913"/>
          </a:xfrm>
        </p:spPr>
        <p:txBody>
          <a:bodyPr vert="horz" lIns="91440" tIns="45720" rIns="91440" bIns="45720" rtlCol="0" anchor="b">
            <a:normAutofit/>
          </a:bodyPr>
          <a:lstStyle/>
          <a:p>
            <a:r>
              <a:rPr lang="en-US" dirty="0"/>
              <a:t>Software Design</a:t>
            </a:r>
          </a:p>
        </p:txBody>
      </p:sp>
      <p:sp>
        <p:nvSpPr>
          <p:cNvPr id="5" name="Content Placeholder 2">
            <a:extLst>
              <a:ext uri="{FF2B5EF4-FFF2-40B4-BE49-F238E27FC236}">
                <a16:creationId xmlns:a16="http://schemas.microsoft.com/office/drawing/2014/main" id="{AA919055-EE8E-1D11-0122-C5661ABC11A1}"/>
              </a:ext>
            </a:extLst>
          </p:cNvPr>
          <p:cNvSpPr txBox="1">
            <a:spLocks/>
          </p:cNvSpPr>
          <p:nvPr/>
        </p:nvSpPr>
        <p:spPr>
          <a:xfrm>
            <a:off x="817062" y="1305720"/>
            <a:ext cx="2766966" cy="49155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a:spcBef>
                <a:spcPts val="863"/>
              </a:spcBef>
              <a:spcAft>
                <a:spcPts val="123"/>
              </a:spcAft>
              <a:buNone/>
            </a:pPr>
            <a:r>
              <a:rPr lang="en-US" sz="2400" spc="6" baseline="0" dirty="0"/>
              <a:t>ER Diagram</a:t>
            </a:r>
            <a:endParaRPr lang="en-US" sz="2400" dirty="0"/>
          </a:p>
        </p:txBody>
      </p:sp>
      <p:pic>
        <p:nvPicPr>
          <p:cNvPr id="6" name="Picture 5">
            <a:extLst>
              <a:ext uri="{FF2B5EF4-FFF2-40B4-BE49-F238E27FC236}">
                <a16:creationId xmlns:a16="http://schemas.microsoft.com/office/drawing/2014/main" id="{A605AAFC-73CB-93BE-AAC2-1F251BECDE14}"/>
              </a:ext>
            </a:extLst>
          </p:cNvPr>
          <p:cNvPicPr>
            <a:picLocks noChangeAspect="1"/>
          </p:cNvPicPr>
          <p:nvPr/>
        </p:nvPicPr>
        <p:blipFill rotWithShape="1">
          <a:blip r:embed="rId2"/>
          <a:srcRect l="24942" t="17674" r="28051" b="13178"/>
          <a:stretch/>
        </p:blipFill>
        <p:spPr>
          <a:xfrm>
            <a:off x="1794425" y="1698508"/>
            <a:ext cx="8348059" cy="4742121"/>
          </a:xfrm>
          <a:prstGeom prst="rect">
            <a:avLst/>
          </a:prstGeom>
        </p:spPr>
      </p:pic>
    </p:spTree>
    <p:extLst>
      <p:ext uri="{BB962C8B-B14F-4D97-AF65-F5344CB8AC3E}">
        <p14:creationId xmlns:p14="http://schemas.microsoft.com/office/powerpoint/2010/main" val="885113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60E67-12A5-F731-6748-759B10ECA598}"/>
              </a:ext>
            </a:extLst>
          </p:cNvPr>
          <p:cNvSpPr>
            <a:spLocks noGrp="1"/>
          </p:cNvSpPr>
          <p:nvPr>
            <p:ph type="title"/>
          </p:nvPr>
        </p:nvSpPr>
        <p:spPr>
          <a:xfrm>
            <a:off x="817061" y="325406"/>
            <a:ext cx="9692640" cy="704913"/>
          </a:xfrm>
        </p:spPr>
        <p:txBody>
          <a:bodyPr vert="horz" lIns="91440" tIns="45720" rIns="91440" bIns="45720" rtlCol="0" anchor="b">
            <a:normAutofit/>
          </a:bodyPr>
          <a:lstStyle/>
          <a:p>
            <a:r>
              <a:rPr lang="en-US" dirty="0"/>
              <a:t>Software Design</a:t>
            </a:r>
          </a:p>
        </p:txBody>
      </p:sp>
      <p:sp>
        <p:nvSpPr>
          <p:cNvPr id="5" name="Content Placeholder 2">
            <a:extLst>
              <a:ext uri="{FF2B5EF4-FFF2-40B4-BE49-F238E27FC236}">
                <a16:creationId xmlns:a16="http://schemas.microsoft.com/office/drawing/2014/main" id="{AA919055-EE8E-1D11-0122-C5661ABC11A1}"/>
              </a:ext>
            </a:extLst>
          </p:cNvPr>
          <p:cNvSpPr txBox="1">
            <a:spLocks/>
          </p:cNvSpPr>
          <p:nvPr/>
        </p:nvSpPr>
        <p:spPr>
          <a:xfrm>
            <a:off x="817062" y="1305720"/>
            <a:ext cx="2766966" cy="49155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a:spcBef>
                <a:spcPts val="863"/>
              </a:spcBef>
              <a:spcAft>
                <a:spcPts val="123"/>
              </a:spcAft>
              <a:buNone/>
            </a:pPr>
            <a:r>
              <a:rPr lang="en-US" sz="2400" spc="6" dirty="0"/>
              <a:t>DB structure</a:t>
            </a:r>
            <a:endParaRPr lang="en-US" sz="2400" dirty="0"/>
          </a:p>
        </p:txBody>
      </p:sp>
      <p:pic>
        <p:nvPicPr>
          <p:cNvPr id="3" name="Picture 2">
            <a:extLst>
              <a:ext uri="{FF2B5EF4-FFF2-40B4-BE49-F238E27FC236}">
                <a16:creationId xmlns:a16="http://schemas.microsoft.com/office/drawing/2014/main" id="{581461CC-4B38-064B-5D7E-5120538B8665}"/>
              </a:ext>
            </a:extLst>
          </p:cNvPr>
          <p:cNvPicPr>
            <a:picLocks noChangeAspect="1"/>
          </p:cNvPicPr>
          <p:nvPr/>
        </p:nvPicPr>
        <p:blipFill rotWithShape="1">
          <a:blip r:embed="rId2"/>
          <a:srcRect l="4361" t="31783" r="25348" b="12713"/>
          <a:stretch/>
        </p:blipFill>
        <p:spPr>
          <a:xfrm>
            <a:off x="988351" y="2072671"/>
            <a:ext cx="9350060" cy="4011041"/>
          </a:xfrm>
          <a:prstGeom prst="rect">
            <a:avLst/>
          </a:prstGeom>
        </p:spPr>
      </p:pic>
    </p:spTree>
    <p:extLst>
      <p:ext uri="{BB962C8B-B14F-4D97-AF65-F5344CB8AC3E}">
        <p14:creationId xmlns:p14="http://schemas.microsoft.com/office/powerpoint/2010/main" val="116591972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2282</TotalTime>
  <Words>780</Words>
  <Application>Microsoft Office PowerPoint</Application>
  <PresentationFormat>Widescreen</PresentationFormat>
  <Paragraphs>73</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Century Schoolbook</vt:lpstr>
      <vt:lpstr>Times New Roman</vt:lpstr>
      <vt:lpstr>Wingdings 2</vt:lpstr>
      <vt:lpstr>View</vt:lpstr>
      <vt:lpstr>PowerPoint Presentation</vt:lpstr>
      <vt:lpstr>Agenda</vt:lpstr>
      <vt:lpstr>About PKWARE</vt:lpstr>
      <vt:lpstr>Training Details</vt:lpstr>
      <vt:lpstr>Online Food Ordering System</vt:lpstr>
      <vt:lpstr>Software Requirement Specification</vt:lpstr>
      <vt:lpstr>PowerPoint Presentation</vt:lpstr>
      <vt:lpstr>Software Design</vt:lpstr>
      <vt:lpstr>Software Design</vt:lpstr>
      <vt:lpstr>Technology Stack</vt:lpstr>
      <vt:lpstr>Project Demo</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Divyam Gupta</dc:creator>
  <cp:lastModifiedBy>Aryan Chauhan</cp:lastModifiedBy>
  <cp:revision>43</cp:revision>
  <dcterms:created xsi:type="dcterms:W3CDTF">2023-05-25T09:09:29Z</dcterms:created>
  <dcterms:modified xsi:type="dcterms:W3CDTF">2023-05-30T07:41:32Z</dcterms:modified>
</cp:coreProperties>
</file>